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56" r:id="rId2"/>
    <p:sldId id="258" r:id="rId3"/>
    <p:sldId id="260" r:id="rId4"/>
    <p:sldId id="259" r:id="rId5"/>
    <p:sldId id="261" r:id="rId6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36" y="27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B324-52A8-41EB-A294-C0910082D672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4CDC4-348E-45E6-B43F-AAE7584935A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323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CDC4-348E-45E6-B43F-AAE7584935A8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0777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tx2">
                <a:lumMod val="75000"/>
              </a:schemeClr>
            </a:gs>
            <a:gs pos="89000">
              <a:schemeClr val="accent1">
                <a:tint val="44500"/>
                <a:satMod val="160000"/>
                <a:lumMod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682D75-97CA-4AF2-9C08-65930C5FB550}" type="datetimeFigureOut">
              <a:rPr lang="el-GR" smtClean="0"/>
              <a:pPr/>
              <a:t>18/5/2015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17C149-C467-4691-8FE3-787CBAFAA0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imes.gr/wp-content/uploads/Myko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3" y="5702580"/>
            <a:ext cx="6506626" cy="314896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379276" y="560259"/>
            <a:ext cx="6155851" cy="830997"/>
          </a:xfrm>
          <a:prstGeom prst="rect">
            <a:avLst/>
          </a:prstGeom>
          <a:noFill/>
          <a:effectLst>
            <a:glow rad="1003300">
              <a:schemeClr val="accent1">
                <a:alpha val="40000"/>
              </a:schemeClr>
            </a:glow>
            <a:outerShdw blurRad="50800" dist="50800" dir="5400000" sx="11000" sy="11000" algn="ctr" rotWithShape="0">
              <a:srgbClr val="000000"/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2</a:t>
            </a:r>
            <a:r>
              <a:rPr lang="el-GR" sz="2400" b="1" cap="none" spc="0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ο</a:t>
            </a:r>
            <a:r>
              <a:rPr lang="el-GR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ΔΙΕΘΝΕΣ ΣΥΝΕΔΡΙΟ ΤΡΟΦΙΜΩΝ και </a:t>
            </a:r>
          </a:p>
          <a:p>
            <a:pPr algn="ctr"/>
            <a:r>
              <a:rPr lang="el-GR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ΜΗΧΑΝΙΚΗΣ ΒΙΟΣΥΣΤΗΜΑΤΩΝ</a:t>
            </a:r>
            <a:endParaRPr lang="el-GR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www.mykonosgold.com/images/mykonos-attractions/windmills/mykonos-windmills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4" y="1803592"/>
            <a:ext cx="6526445" cy="38989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25" name="Ορθογώνιο 24"/>
          <p:cNvSpPr/>
          <p:nvPr/>
        </p:nvSpPr>
        <p:spPr>
          <a:xfrm>
            <a:off x="882397" y="1836381"/>
            <a:ext cx="58281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28</a:t>
            </a:r>
            <a:r>
              <a:rPr lang="el-G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-31 </a:t>
            </a:r>
            <a:r>
              <a:rPr lang="el-GR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Μαίου</a:t>
            </a:r>
            <a:r>
              <a:rPr lang="el-G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2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015, </a:t>
            </a:r>
            <a:r>
              <a:rPr lang="el-GR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Μυκονος</a:t>
            </a:r>
            <a:endParaRPr lang="el-GR" sz="2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8880" y="1331640"/>
            <a:ext cx="27363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dist="50800" dir="8520000" algn="ctr" rotWithShape="0">
              <a:srgbClr val="000000">
                <a:alpha val="49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40000"/>
                <a:lumOff val="60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FFFF00"/>
                </a:solidFill>
              </a:rPr>
              <a:t>Τελευταία αναγγελία κατάθεσης εργασιών</a:t>
            </a:r>
            <a:endParaRPr lang="el-GR" sz="1400" b="1" dirty="0">
              <a:solidFill>
                <a:srgbClr val="FFFF00"/>
              </a:solidFill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3602102" y="2319790"/>
            <a:ext cx="29140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2</a:t>
            </a:r>
            <a:r>
              <a:rPr lang="el-GR" sz="3200" b="1" baseline="3000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ο</a:t>
            </a:r>
            <a:r>
              <a:rPr lang="el-GR" sz="32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FaBE</a:t>
            </a:r>
            <a:r>
              <a:rPr lang="en-US" sz="32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2015</a:t>
            </a:r>
            <a:endParaRPr lang="el-GR" sz="32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3645024" y="2771800"/>
            <a:ext cx="2826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b="1" dirty="0" smtClean="0">
                <a:ln w="11430"/>
                <a:solidFill>
                  <a:srgbClr val="7030A0"/>
                </a:solidFill>
                <a:latin typeface="Garamond" pitchFamily="18" charset="0"/>
              </a:rPr>
              <a:t>Οργάνωση: Εργαστήριο Μηχανικής Τροφίμων και </a:t>
            </a:r>
            <a:r>
              <a:rPr lang="el-GR" b="1" dirty="0" err="1" smtClean="0">
                <a:ln w="11430"/>
                <a:solidFill>
                  <a:srgbClr val="7030A0"/>
                </a:solidFill>
                <a:latin typeface="Garamond" pitchFamily="18" charset="0"/>
              </a:rPr>
              <a:t>Βιοσυστημάτων</a:t>
            </a:r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en-US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31" name="Picture 10" descr="http://www.teilar.gr/images/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8" y="5076056"/>
            <a:ext cx="484087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Ορθογώνιο 20"/>
          <p:cNvSpPr/>
          <p:nvPr/>
        </p:nvSpPr>
        <p:spPr>
          <a:xfrm>
            <a:off x="3789040" y="3635896"/>
            <a:ext cx="2625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l-GR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Με την υποστήριξη του Τεχνολογικού Εκπαιδευτικού Ιδρύματος Θεσσαλίας </a:t>
            </a:r>
            <a:endParaRPr lang="el-GR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  <a:p>
            <a:pPr lvl="0" algn="ctr"/>
            <a:r>
              <a:rPr lang="el-GR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(</a:t>
            </a:r>
            <a:r>
              <a:rPr lang="el-GR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ΤΕΙ </a:t>
            </a:r>
            <a:r>
              <a:rPr lang="el-GR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Θεσσαλίας)</a:t>
            </a:r>
            <a:endParaRPr lang="el-GR" sz="1400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http://www.fabe.gr/images/logo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475656"/>
            <a:ext cx="1152128" cy="621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420888" y="5724129"/>
            <a:ext cx="4104456" cy="33855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5000">
                <a:schemeClr val="accent1">
                  <a:tint val="44500"/>
                  <a:satMod val="160000"/>
                  <a:lumMod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  <a:effectLst>
            <a:outerShdw dist="50800" dir="8520000" algn="ctr" rotWithShape="0">
              <a:srgbClr val="000000">
                <a:alpha val="49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40000"/>
                <a:lumOff val="60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FFFF00"/>
                </a:solidFill>
              </a:rPr>
              <a:t>Ιστοσελίδα συνεδρίου</a:t>
            </a:r>
            <a:r>
              <a:rPr lang="en-US" sz="1600" b="1" dirty="0" smtClean="0">
                <a:solidFill>
                  <a:srgbClr val="FFFF00"/>
                </a:solidFill>
              </a:rPr>
              <a:t>: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www.fabe.gr</a:t>
            </a: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" name="Picture 20" descr="http://www.iqc.ca/img/n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1259632"/>
            <a:ext cx="652648" cy="489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ebspace.bee.gr/ypeka/images/eventlist/events/________________________________________13063171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7272" y="0"/>
            <a:ext cx="836712" cy="541402"/>
          </a:xfrm>
          <a:prstGeom prst="rect">
            <a:avLst/>
          </a:prstGeom>
          <a:noFill/>
        </p:spPr>
      </p:pic>
      <p:pic>
        <p:nvPicPr>
          <p:cNvPr id="15" name="Picture 10" descr="http://www.teilar.gr/images/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0"/>
            <a:ext cx="453405" cy="539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61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be.gr/images/logo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0" y="8194175"/>
            <a:ext cx="1467320" cy="792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985142" y="8278376"/>
            <a:ext cx="1008112" cy="707886"/>
          </a:xfrm>
          <a:prstGeom prst="rect">
            <a:avLst/>
          </a:prstGeom>
          <a:gradFill>
            <a:gsLst>
              <a:gs pos="82000">
                <a:schemeClr val="tx2">
                  <a:lumMod val="75000"/>
                </a:schemeClr>
              </a:gs>
              <a:gs pos="93000">
                <a:schemeClr val="accent1">
                  <a:tint val="44500"/>
                  <a:satMod val="160000"/>
                  <a:lumMod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FaBE</a:t>
            </a:r>
            <a:r>
              <a:rPr lang="en-US" sz="2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2015</a:t>
            </a:r>
            <a:endParaRPr lang="el-GR" sz="20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http://www.koutipandoras.gr/wp-content/uploads/2013/04/Myko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130154"/>
            <a:ext cx="1806363" cy="1490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Ορθογώνιο 14"/>
          <p:cNvSpPr/>
          <p:nvPr/>
        </p:nvSpPr>
        <p:spPr>
          <a:xfrm>
            <a:off x="3986044" y="2699792"/>
            <a:ext cx="28719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2</a:t>
            </a:r>
            <a:r>
              <a:rPr lang="el-GR" sz="3200" b="1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ο</a:t>
            </a:r>
            <a:r>
              <a:rPr lang="el-G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FaBE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2015</a:t>
            </a:r>
            <a:endParaRPr lang="el-GR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20" descr="http://www.iqc.ca/img/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2479722"/>
            <a:ext cx="620877" cy="465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Ορθογώνιο 18"/>
          <p:cNvSpPr/>
          <p:nvPr/>
        </p:nvSpPr>
        <p:spPr>
          <a:xfrm>
            <a:off x="206199" y="3785428"/>
            <a:ext cx="6383860" cy="2693045"/>
          </a:xfrm>
          <a:prstGeom prst="rect">
            <a:avLst/>
          </a:prstGeom>
          <a:gradFill>
            <a:gsLst>
              <a:gs pos="79000">
                <a:srgbClr val="009900"/>
              </a:gs>
              <a:gs pos="10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457200">
              <a:schemeClr val="accent1">
                <a:alpha val="40000"/>
              </a:schemeClr>
            </a:glow>
            <a:softEdge rad="50800"/>
          </a:effectLst>
        </p:spPr>
        <p:txBody>
          <a:bodyPr wrap="square">
            <a:spAutoFit/>
          </a:bodyPr>
          <a:lstStyle/>
          <a:p>
            <a:pPr algn="just"/>
            <a:r>
              <a:rPr lang="el-GR" sz="1300" dirty="0" smtClean="0"/>
              <a:t>Το 2</a:t>
            </a:r>
            <a:r>
              <a:rPr lang="el-GR" sz="1300" baseline="30000" dirty="0" smtClean="0"/>
              <a:t>ο</a:t>
            </a:r>
            <a:r>
              <a:rPr lang="el-GR" sz="1300" dirty="0" smtClean="0"/>
              <a:t> Διεθνές Συνέδριο  Τροφίμων και Μηχανικής </a:t>
            </a:r>
            <a:r>
              <a:rPr lang="el-GR" sz="1300" dirty="0" err="1" smtClean="0"/>
              <a:t>Βιοσυστημάτων</a:t>
            </a:r>
            <a:r>
              <a:rPr lang="el-GR" sz="1300" dirty="0" smtClean="0"/>
              <a:t> διεξάγεται στη Μύκονο στους πολυτελείς χώρους του ξενοδοχείου </a:t>
            </a:r>
            <a:r>
              <a:rPr lang="en-US" sz="1300" b="1" dirty="0" smtClean="0"/>
              <a:t>Saint John</a:t>
            </a:r>
            <a:r>
              <a:rPr lang="el-GR" sz="1300" b="1" dirty="0" smtClean="0"/>
              <a:t> (</a:t>
            </a:r>
            <a:r>
              <a:rPr lang="en-US" sz="1300" b="1" dirty="0" smtClean="0"/>
              <a:t>www.saintjohn.gr) </a:t>
            </a:r>
            <a:r>
              <a:rPr lang="el-GR" sz="1300" dirty="0" smtClean="0"/>
              <a:t>το χρονικό διάστημα </a:t>
            </a:r>
            <a:r>
              <a:rPr lang="el-GR" sz="1300" b="1" dirty="0" smtClean="0"/>
              <a:t>28</a:t>
            </a:r>
            <a:r>
              <a:rPr lang="en-US" sz="1300" b="1" dirty="0" smtClean="0"/>
              <a:t> </a:t>
            </a:r>
            <a:r>
              <a:rPr lang="el-GR" sz="1300" b="1" dirty="0" smtClean="0"/>
              <a:t>με</a:t>
            </a:r>
            <a:r>
              <a:rPr lang="en-US" sz="1300" b="1" dirty="0" smtClean="0"/>
              <a:t> 31 </a:t>
            </a:r>
            <a:r>
              <a:rPr lang="el-GR" sz="1300" b="1" dirty="0" smtClean="0"/>
              <a:t>Μαΐου </a:t>
            </a:r>
            <a:r>
              <a:rPr lang="en-US" sz="1300" b="1" dirty="0" smtClean="0"/>
              <a:t>2015</a:t>
            </a:r>
            <a:r>
              <a:rPr lang="en-US" sz="1300" dirty="0" smtClean="0"/>
              <a:t>. </a:t>
            </a:r>
            <a:r>
              <a:rPr lang="el-GR" sz="1300" dirty="0" smtClean="0"/>
              <a:t>Η Μύκονος είναι ένα από τα ομορφότερα νησιά των Κυκλάδων, εξαιρετικά δημοφιλές και σημαντικός διεθνής τουριστικός προορισμός. Η κοσμοπολίτικη ατμόσφαιρά της Μυκόνου σε συνδυασμό με τις όμορφες παραλίες, την νυχτερινή ζωή και τις υψηλού επιπέδου προσφερόμενες υπηρεσίες την αναδεικνύουν σε Παγκόσμιο τουριστικό προορισμό.</a:t>
            </a:r>
            <a:r>
              <a:rPr lang="en-US" sz="1300" dirty="0" smtClean="0"/>
              <a:t> </a:t>
            </a:r>
            <a:endParaRPr lang="el-GR" sz="1300" dirty="0" smtClean="0"/>
          </a:p>
          <a:p>
            <a:pPr algn="just"/>
            <a:endParaRPr lang="el-GR" sz="1300" dirty="0"/>
          </a:p>
          <a:p>
            <a:pPr algn="just"/>
            <a:r>
              <a:rPr lang="el-GR" sz="1300" dirty="0" smtClean="0"/>
              <a:t>Πρωτεύουσα του νησιού είναι η Χώρα ή αλλιώς πόλη της Μυκόνου και είναι γνωστή για την μοναδική Κυκλαδίτικη αρχιτεκτονική της. Επίσης η Μύκονος είναι παγκοσμίως γνωστή και για τις κοσμοπολίτικες παραλίες της όπως αυτή του</a:t>
            </a:r>
            <a:r>
              <a:rPr lang="en-US" sz="1300" dirty="0" smtClean="0"/>
              <a:t> </a:t>
            </a:r>
            <a:r>
              <a:rPr lang="en-US" sz="1300" i="1" dirty="0">
                <a:latin typeface="Constantia" pitchFamily="18" charset="0"/>
              </a:rPr>
              <a:t>Super Paradise</a:t>
            </a:r>
            <a:r>
              <a:rPr lang="en-US" sz="1300" dirty="0">
                <a:latin typeface="Constantia" pitchFamily="18" charset="0"/>
              </a:rPr>
              <a:t>, </a:t>
            </a:r>
            <a:r>
              <a:rPr lang="el-GR" sz="1300" i="1" dirty="0" smtClean="0"/>
              <a:t>Πλατύς </a:t>
            </a:r>
            <a:r>
              <a:rPr lang="el-GR" sz="1300" i="1" dirty="0" err="1" smtClean="0"/>
              <a:t>γυαλός</a:t>
            </a:r>
            <a:r>
              <a:rPr lang="el-GR" sz="1300" i="1" dirty="0" smtClean="0"/>
              <a:t> </a:t>
            </a:r>
            <a:r>
              <a:rPr lang="el-GR" sz="1300" dirty="0" smtClean="0"/>
              <a:t>και την </a:t>
            </a:r>
            <a:r>
              <a:rPr lang="el-GR" sz="1300" i="1" dirty="0" smtClean="0"/>
              <a:t>Ελιά</a:t>
            </a:r>
            <a:r>
              <a:rPr lang="el-GR" sz="1300" dirty="0" smtClean="0"/>
              <a:t>. Οι  </a:t>
            </a:r>
            <a:r>
              <a:rPr lang="el-GR" sz="1300" dirty="0" err="1" smtClean="0"/>
              <a:t>σέρφερς</a:t>
            </a:r>
            <a:r>
              <a:rPr lang="el-GR" sz="1300" i="1" dirty="0" smtClean="0"/>
              <a:t> </a:t>
            </a:r>
            <a:r>
              <a:rPr lang="el-GR" sz="1300" dirty="0" smtClean="0"/>
              <a:t>λατρεύουν τις επισκέψεις στις παραλίες της Μυκόνου όπως: </a:t>
            </a:r>
            <a:r>
              <a:rPr lang="el-GR" sz="1300" i="1" dirty="0" smtClean="0"/>
              <a:t>Καλαφάτης </a:t>
            </a:r>
            <a:r>
              <a:rPr lang="el-GR" sz="1300" dirty="0" smtClean="0"/>
              <a:t>και </a:t>
            </a:r>
            <a:r>
              <a:rPr lang="el-GR" sz="1300" i="1" dirty="0" smtClean="0"/>
              <a:t>Άγιος Στέφανος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22" name="Picture 8" descr="http://www.in2life.gr/dm_pictures/mykonos2009-600_104768_50K3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" y="107504"/>
            <a:ext cx="2722003" cy="925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farm5.staticflickr.com/4113/5065073357_56124f5b82_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96" y="875426"/>
            <a:ext cx="1036873" cy="156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cntraveler.com/hotels/europe/greece/mykonos-grand-hotel-resort-mykonos-greece/_jcr_content/par/cn_contentwell/par-main/cn_colctrl/par-col1/cn_features_containe/cn_manual_feature_0/cn_image_0.size.mykonos-grand-hotel-resort-mykonos-greece-106313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41" y="467544"/>
            <a:ext cx="2626949" cy="175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signature.gr/Storage/Trips/Images/TR970_R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0" y="875426"/>
            <a:ext cx="1432540" cy="156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60648" y="3511673"/>
            <a:ext cx="6270859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1200" b="1" dirty="0" smtClean="0"/>
              <a:t>Τοποθεσία Διεξαγωγής συνεδρίου</a:t>
            </a:r>
            <a:endParaRPr lang="el-GR" sz="1200" b="1" dirty="0"/>
          </a:p>
        </p:txBody>
      </p:sp>
      <p:pic>
        <p:nvPicPr>
          <p:cNvPr id="30" name="Picture 12" descr="TEI Larissas Bann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85" y="8237728"/>
            <a:ext cx="2005154" cy="748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www.teilar.gr/images/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39" y="8236587"/>
            <a:ext cx="665619" cy="770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7372" y="385368"/>
            <a:ext cx="1727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Brush Script Std" pitchFamily="66" charset="0"/>
              </a:rPr>
              <a:t>Μύκονος</a:t>
            </a:r>
            <a:endParaRPr lang="el-GR" sz="2200" dirty="0"/>
          </a:p>
        </p:txBody>
      </p:sp>
      <p:pic>
        <p:nvPicPr>
          <p:cNvPr id="1026" name="Picture 2" descr="http://www.eurosensors2011.org/userfiles/images/mykonos-fb-824599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6588224"/>
            <a:ext cx="1832203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iakopes.gr/files/1/Media/2012/07/31/elia_01.jpg?maxwidth=800&amp;mode=max&amp;scale=both&amp;align=middlecen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6575335"/>
            <a:ext cx="2382426" cy="1317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i1.trekearth.com/photos/24061/panorama_of_mykonos_por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6876256"/>
            <a:ext cx="2257900" cy="1271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- Εικόνα" descr="http://www.kivotosclubhotel.com/uploaded/6_mykonos/must-do/slideshow/sightseeing-2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648" y="2339752"/>
            <a:ext cx="18722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87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9300"/>
            <a:ext cx="6858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2"/>
          <p:cNvSpPr/>
          <p:nvPr/>
        </p:nvSpPr>
        <p:spPr>
          <a:xfrm>
            <a:off x="0" y="4572000"/>
            <a:ext cx="1772816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1200" b="1" dirty="0" smtClean="0"/>
              <a:t>Πόλη της Μυκόνου</a:t>
            </a:r>
            <a:endParaRPr lang="el-GR" sz="1200" b="1" dirty="0"/>
          </a:p>
        </p:txBody>
      </p:sp>
      <p:sp>
        <p:nvSpPr>
          <p:cNvPr id="6" name="Ορθογώνιο 2"/>
          <p:cNvSpPr/>
          <p:nvPr/>
        </p:nvSpPr>
        <p:spPr>
          <a:xfrm>
            <a:off x="0" y="0"/>
            <a:ext cx="1656184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1200" b="1" dirty="0" smtClean="0"/>
              <a:t>ΜΥΚΟΝΟΣ</a:t>
            </a:r>
            <a:endParaRPr lang="el-GR" sz="1200" b="1" dirty="0"/>
          </a:p>
        </p:txBody>
      </p:sp>
      <p:sp>
        <p:nvSpPr>
          <p:cNvPr id="7" name="6 - Ελλειψοειδής επεξήγηση"/>
          <p:cNvSpPr/>
          <p:nvPr/>
        </p:nvSpPr>
        <p:spPr>
          <a:xfrm flipH="1">
            <a:off x="1772816" y="2339752"/>
            <a:ext cx="792088" cy="576064"/>
          </a:xfrm>
          <a:prstGeom prst="wedgeEllipseCallout">
            <a:avLst>
              <a:gd name="adj1" fmla="val -64649"/>
              <a:gd name="adj2" fmla="val 96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844824" y="24117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dirty="0" smtClean="0"/>
              <a:t>Ξενοδοχείο</a:t>
            </a:r>
            <a:r>
              <a:rPr lang="en-US" sz="800" dirty="0" smtClean="0"/>
              <a:t>Saint John</a:t>
            </a:r>
            <a:endParaRPr lang="el-GR" sz="800" dirty="0"/>
          </a:p>
        </p:txBody>
      </p:sp>
      <p:sp>
        <p:nvSpPr>
          <p:cNvPr id="9" name="8 - TextBox"/>
          <p:cNvSpPr txBox="1"/>
          <p:nvPr/>
        </p:nvSpPr>
        <p:spPr>
          <a:xfrm>
            <a:off x="3429000" y="3059832"/>
            <a:ext cx="2592288" cy="6001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sz="600" dirty="0" smtClean="0"/>
          </a:p>
          <a:p>
            <a:endParaRPr lang="el-GR" sz="600" dirty="0" smtClean="0"/>
          </a:p>
          <a:p>
            <a:endParaRPr lang="el-GR" sz="300" dirty="0"/>
          </a:p>
        </p:txBody>
      </p:sp>
      <p:sp>
        <p:nvSpPr>
          <p:cNvPr id="10" name="9 - TextBox"/>
          <p:cNvSpPr txBox="1"/>
          <p:nvPr/>
        </p:nvSpPr>
        <p:spPr>
          <a:xfrm>
            <a:off x="2060848" y="3707904"/>
            <a:ext cx="1224136" cy="6001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sz="600" dirty="0" smtClean="0"/>
          </a:p>
          <a:p>
            <a:endParaRPr lang="el-GR" sz="600" dirty="0" smtClean="0"/>
          </a:p>
          <a:p>
            <a:endParaRPr lang="el-GR" sz="300" dirty="0"/>
          </a:p>
        </p:txBody>
      </p:sp>
      <p:sp>
        <p:nvSpPr>
          <p:cNvPr id="11" name="10 - TextBox"/>
          <p:cNvSpPr txBox="1"/>
          <p:nvPr/>
        </p:nvSpPr>
        <p:spPr>
          <a:xfrm>
            <a:off x="404664" y="1403648"/>
            <a:ext cx="1152128" cy="6001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sz="600" dirty="0" smtClean="0"/>
          </a:p>
          <a:p>
            <a:endParaRPr lang="el-GR" sz="600" dirty="0" smtClean="0"/>
          </a:p>
          <a:p>
            <a:endParaRPr lang="el-GR" sz="300" dirty="0"/>
          </a:p>
        </p:txBody>
      </p:sp>
      <p:sp>
        <p:nvSpPr>
          <p:cNvPr id="12" name="11 - TextBox"/>
          <p:cNvSpPr txBox="1"/>
          <p:nvPr/>
        </p:nvSpPr>
        <p:spPr>
          <a:xfrm>
            <a:off x="4293096" y="6444208"/>
            <a:ext cx="792088" cy="6001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sz="600" dirty="0" smtClean="0"/>
          </a:p>
          <a:p>
            <a:endParaRPr lang="el-GR" sz="600" dirty="0" smtClean="0"/>
          </a:p>
          <a:p>
            <a:endParaRPr lang="el-GR" sz="300" dirty="0"/>
          </a:p>
        </p:txBody>
      </p:sp>
      <p:sp>
        <p:nvSpPr>
          <p:cNvPr id="14" name="13 - TextBox"/>
          <p:cNvSpPr txBox="1"/>
          <p:nvPr/>
        </p:nvSpPr>
        <p:spPr>
          <a:xfrm>
            <a:off x="4725144" y="7236296"/>
            <a:ext cx="72008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200" dirty="0" smtClean="0"/>
          </a:p>
          <a:p>
            <a:endParaRPr lang="el-GR" sz="200" dirty="0" smtClean="0"/>
          </a:p>
          <a:p>
            <a:endParaRPr lang="el-GR" sz="200" dirty="0" smtClean="0"/>
          </a:p>
          <a:p>
            <a:endParaRPr lang="el-GR" sz="200" dirty="0" smtClean="0"/>
          </a:p>
          <a:p>
            <a:endParaRPr lang="el-GR" sz="200" dirty="0" smtClean="0"/>
          </a:p>
          <a:p>
            <a:endParaRPr lang="el-GR" sz="200" dirty="0" smtClean="0"/>
          </a:p>
          <a:p>
            <a:endParaRPr lang="el-GR" sz="200" dirty="0" smtClean="0"/>
          </a:p>
          <a:p>
            <a:endParaRPr lang="el-GR" sz="200" dirty="0" smtClean="0"/>
          </a:p>
          <a:p>
            <a:endParaRPr lang="el-GR" sz="200" dirty="0"/>
          </a:p>
        </p:txBody>
      </p:sp>
      <p:sp>
        <p:nvSpPr>
          <p:cNvPr id="19" name="18 - TextBox"/>
          <p:cNvSpPr txBox="1"/>
          <p:nvPr/>
        </p:nvSpPr>
        <p:spPr>
          <a:xfrm>
            <a:off x="4077072" y="7092280"/>
            <a:ext cx="720080" cy="1846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l-GR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78263" y="4125453"/>
            <a:ext cx="6383860" cy="5001369"/>
          </a:xfrm>
          <a:prstGeom prst="rect">
            <a:avLst/>
          </a:prstGeom>
          <a:gradFill>
            <a:gsLst>
              <a:gs pos="79000">
                <a:srgbClr val="009900"/>
              </a:gs>
              <a:gs pos="10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457200">
              <a:schemeClr val="accent1">
                <a:alpha val="40000"/>
              </a:schemeClr>
            </a:glow>
            <a:softEdge rad="50800"/>
          </a:effectLst>
        </p:spPr>
        <p:txBody>
          <a:bodyPr wrap="square">
            <a:spAutoFit/>
          </a:bodyPr>
          <a:lstStyle/>
          <a:p>
            <a:r>
              <a:rPr lang="el-GR" sz="1100" b="1" dirty="0" smtClean="0"/>
              <a:t>Μηχανική Τροφίμων</a:t>
            </a:r>
            <a:endParaRPr lang="en-US" sz="1100" b="1" dirty="0" smtClean="0"/>
          </a:p>
          <a:p>
            <a:pPr lvl="1"/>
            <a:r>
              <a:rPr lang="en-US" sz="1100" dirty="0" smtClean="0"/>
              <a:t>• </a:t>
            </a:r>
            <a:r>
              <a:rPr lang="en-US" sz="1100" b="1" dirty="0" smtClean="0"/>
              <a:t>Food Materials and </a:t>
            </a:r>
            <a:r>
              <a:rPr lang="en-US" sz="1100" b="1" dirty="0" err="1" smtClean="0"/>
              <a:t>Rheology</a:t>
            </a:r>
            <a:r>
              <a:rPr lang="en-US" sz="1100" b="1" dirty="0" smtClean="0"/>
              <a:t>.</a:t>
            </a:r>
          </a:p>
          <a:p>
            <a:pPr lvl="1"/>
            <a:r>
              <a:rPr lang="en-US" sz="1100" dirty="0" smtClean="0"/>
              <a:t>• </a:t>
            </a:r>
            <a:r>
              <a:rPr lang="en-US" sz="1100" b="1" dirty="0"/>
              <a:t>Advances in Food Process Engineering.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Engineering of Novel Food Process.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Food Product Engineering and Functional Foods.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Food and Agricultural Waste </a:t>
            </a:r>
            <a:r>
              <a:rPr lang="en-US" sz="1100" b="1" dirty="0" smtClean="0"/>
              <a:t> &amp; Byproducts.</a:t>
            </a:r>
            <a:endParaRPr lang="en-US" sz="1100" b="1" dirty="0"/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Advances in Food Packaging and Preservation.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 smtClean="0"/>
              <a:t>Modeling </a:t>
            </a:r>
            <a:r>
              <a:rPr lang="en-US" sz="1100" b="1" dirty="0"/>
              <a:t>and Control of Food Process.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C.F.D. applications in Food </a:t>
            </a:r>
            <a:r>
              <a:rPr lang="en-US" sz="1100" b="1" dirty="0" smtClean="0"/>
              <a:t>Engineering.</a:t>
            </a:r>
          </a:p>
          <a:p>
            <a:pPr lvl="1">
              <a:buFont typeface="Arial" pitchFamily="34" charset="0"/>
              <a:buChar char="•"/>
            </a:pPr>
            <a:r>
              <a:rPr lang="en-US" sz="1100" b="1" dirty="0" smtClean="0"/>
              <a:t> Novel Aspects of  Food Safety and Quality</a:t>
            </a:r>
            <a:endParaRPr lang="en-US" sz="1100" b="1" dirty="0"/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Nano and microencapsulation in Food and Agriculture.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Engineering and Mechanical Properties of Food.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Sustainability aspects in food and agricultural engineering</a:t>
            </a:r>
            <a:r>
              <a:rPr lang="en-US" sz="1100" b="1" dirty="0" smtClean="0"/>
              <a:t>.</a:t>
            </a:r>
          </a:p>
          <a:p>
            <a:endParaRPr lang="en-US" sz="1100" b="1" dirty="0"/>
          </a:p>
          <a:p>
            <a:r>
              <a:rPr lang="el-GR" sz="1100" b="1" dirty="0" smtClean="0"/>
              <a:t>Μηχανική </a:t>
            </a:r>
            <a:r>
              <a:rPr lang="el-GR" sz="1100" b="1" dirty="0" err="1" smtClean="0"/>
              <a:t>Βιοσυστημάτων</a:t>
            </a:r>
            <a:r>
              <a:rPr lang="en-US" sz="1100" b="1" dirty="0" smtClean="0"/>
              <a:t> </a:t>
            </a:r>
            <a:endParaRPr lang="en-US" sz="1100" b="1" dirty="0"/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Extraction Technology for natural antioxidants and Phytochemical.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Industrial Fermentations and Biotechnology.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Advanced Greenhouse Technologies.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Precision Agriculture and Variable Rate Irrigation.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Water </a:t>
            </a:r>
            <a:r>
              <a:rPr lang="en-US" sz="1100" b="1" dirty="0" smtClean="0"/>
              <a:t>and </a:t>
            </a:r>
            <a:r>
              <a:rPr lang="en-US" sz="1100" b="1" dirty="0"/>
              <a:t>Wastewater Management and Irrigation Engineering</a:t>
            </a:r>
            <a:r>
              <a:rPr lang="en-US" sz="11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100" b="1" dirty="0" smtClean="0"/>
              <a:t> Novel Bioremediation  Technologies</a:t>
            </a:r>
            <a:endParaRPr lang="en-US" sz="1100" b="1" dirty="0"/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Automation </a:t>
            </a:r>
            <a:r>
              <a:rPr lang="en-US" sz="1100" b="1" dirty="0" smtClean="0"/>
              <a:t>–Robotics and Geo-information </a:t>
            </a:r>
            <a:r>
              <a:rPr lang="en-US" sz="1100" b="1" dirty="0"/>
              <a:t>novelty in </a:t>
            </a:r>
            <a:r>
              <a:rPr lang="en-US" sz="1100" b="1" dirty="0" smtClean="0"/>
              <a:t>Bio-systems </a:t>
            </a:r>
            <a:r>
              <a:rPr lang="en-US" sz="1100" b="1" dirty="0"/>
              <a:t>Engineering.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Multi Criteria Decision Analysis, Remote Sensing, GIS and Fuzzy Logic </a:t>
            </a:r>
            <a:r>
              <a:rPr lang="en-US" sz="1100" b="1" dirty="0" smtClean="0"/>
              <a:t>Modeling.</a:t>
            </a:r>
            <a:endParaRPr lang="en-US" sz="1100" b="1" dirty="0"/>
          </a:p>
          <a:p>
            <a:pPr lvl="1"/>
            <a:r>
              <a:rPr lang="en-US" sz="1100" dirty="0"/>
              <a:t>• </a:t>
            </a:r>
            <a:r>
              <a:rPr lang="en-US" sz="1100" b="1" dirty="0" smtClean="0"/>
              <a:t>Biosensors Engineering and Applications.</a:t>
            </a:r>
            <a:endParaRPr lang="en-US" sz="1100" b="1" dirty="0"/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Wastewater and Sludge Reuse from Food, Agricultural and other Industries.</a:t>
            </a:r>
          </a:p>
          <a:p>
            <a:pPr marL="538163" lvl="1" indent="-80963"/>
            <a:r>
              <a:rPr lang="en-US" sz="1100" dirty="0"/>
              <a:t>• </a:t>
            </a:r>
            <a:r>
              <a:rPr lang="en-US" sz="1100" b="1" dirty="0" smtClean="0"/>
              <a:t>Pollution of natural resources </a:t>
            </a:r>
            <a:r>
              <a:rPr lang="en-US" sz="1100" b="1" dirty="0" err="1" smtClean="0"/>
              <a:t>Ecotoxicology</a:t>
            </a:r>
            <a:r>
              <a:rPr lang="en-US" sz="1100" b="1" dirty="0"/>
              <a:t>, Transport and fate of pollutants and Environmental health.</a:t>
            </a:r>
          </a:p>
          <a:p>
            <a:pPr lvl="1"/>
            <a:r>
              <a:rPr lang="en-US" sz="1100" dirty="0"/>
              <a:t>• </a:t>
            </a:r>
            <a:r>
              <a:rPr lang="en-US" sz="1100" b="1" dirty="0"/>
              <a:t>Biomass (plant production, pellets, biodiesel, bioethanol, advanced biofuels, </a:t>
            </a:r>
            <a:r>
              <a:rPr lang="en-US" sz="1100" b="1" dirty="0" err="1"/>
              <a:t>etc</a:t>
            </a:r>
            <a:r>
              <a:rPr lang="en-US" sz="1100" b="1" dirty="0"/>
              <a:t>), Photovoltaic</a:t>
            </a:r>
          </a:p>
          <a:p>
            <a:pPr lvl="1"/>
            <a:r>
              <a:rPr lang="en-US" sz="1100" b="1" dirty="0"/>
              <a:t>(solar cell) and Aeolian (Wind) Energy engineering</a:t>
            </a:r>
            <a:r>
              <a:rPr lang="en-US" sz="1100" b="1" dirty="0" smtClean="0"/>
              <a:t>. </a:t>
            </a:r>
            <a:endParaRPr lang="el-GR" sz="1100" dirty="0"/>
          </a:p>
        </p:txBody>
      </p:sp>
      <p:sp>
        <p:nvSpPr>
          <p:cNvPr id="3" name="Ορθογώνιο 2"/>
          <p:cNvSpPr/>
          <p:nvPr/>
        </p:nvSpPr>
        <p:spPr>
          <a:xfrm>
            <a:off x="344593" y="3748483"/>
            <a:ext cx="6281742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1200" b="1" dirty="0" smtClean="0"/>
              <a:t>Θέματα Συνεδρίου</a:t>
            </a:r>
            <a:endParaRPr lang="el-GR" sz="1200" b="1" dirty="0"/>
          </a:p>
        </p:txBody>
      </p:sp>
      <p:sp>
        <p:nvSpPr>
          <p:cNvPr id="13" name="Ορθογώνιο 12"/>
          <p:cNvSpPr/>
          <p:nvPr/>
        </p:nvSpPr>
        <p:spPr>
          <a:xfrm>
            <a:off x="1939238" y="264971"/>
            <a:ext cx="2708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FaBE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2015</a:t>
            </a:r>
            <a:endParaRPr lang="el-GR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0" descr="http://www.iqc.ca/img/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39498"/>
            <a:ext cx="620877" cy="465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3779912"/>
            <a:ext cx="1134101" cy="5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fabe.gr/images/logo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2" y="323529"/>
            <a:ext cx="1134513" cy="612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Ορθογώνιο 18"/>
          <p:cNvSpPr/>
          <p:nvPr/>
        </p:nvSpPr>
        <p:spPr>
          <a:xfrm>
            <a:off x="1306151" y="755830"/>
            <a:ext cx="4024370" cy="646331"/>
          </a:xfrm>
          <a:prstGeom prst="rect">
            <a:avLst/>
          </a:prstGeom>
          <a:noFill/>
          <a:effectLst>
            <a:glow rad="1003300">
              <a:schemeClr val="accent1">
                <a:alpha val="40000"/>
              </a:schemeClr>
            </a:glow>
            <a:outerShdw blurRad="50800" dist="50800" dir="5400000" sx="11000" sy="11000" algn="ctr" rotWithShape="0">
              <a:srgbClr val="000000"/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2</a:t>
            </a:r>
            <a:r>
              <a:rPr lang="el-GR" b="1" cap="none" spc="0" baseline="30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ο</a:t>
            </a:r>
            <a:r>
              <a:rPr lang="el-GR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 Διεθνές Συνέδριο Τροφίμων και Μηχανικής </a:t>
            </a:r>
            <a:r>
              <a:rPr lang="el-GR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Βιοσυστημάτων</a:t>
            </a:r>
            <a:endParaRPr lang="el-GR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39" descr="original_metal_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36" y="264971"/>
            <a:ext cx="1621722" cy="1426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7694884"/>
              </p:ext>
            </p:extLst>
          </p:nvPr>
        </p:nvGraphicFramePr>
        <p:xfrm>
          <a:off x="344593" y="2267744"/>
          <a:ext cx="3588463" cy="135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328"/>
                <a:gridCol w="978135"/>
              </a:tblGrid>
              <a:tr h="0">
                <a:tc>
                  <a:txBody>
                    <a:bodyPr/>
                    <a:lstStyle/>
                    <a:p>
                      <a:r>
                        <a:rPr lang="el-GR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Κατάθεση περιλήψεων</a:t>
                      </a:r>
                      <a:endParaRPr lang="el-GR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15/03/2015</a:t>
                      </a:r>
                      <a:endParaRPr lang="el-GR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6984"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Ειδοποίηση συγγραφέων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30/03/2015</a:t>
                      </a:r>
                      <a:endParaRPr lang="el-GR" sz="1100" b="1" dirty="0"/>
                    </a:p>
                  </a:txBody>
                  <a:tcPr/>
                </a:tc>
              </a:tr>
              <a:tr h="197741"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Κατάθεση πλήρων εργασιών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15/04/2015</a:t>
                      </a:r>
                      <a:endParaRPr lang="el-GR" sz="1100" b="1" dirty="0"/>
                    </a:p>
                  </a:txBody>
                  <a:tcPr/>
                </a:tc>
              </a:tr>
              <a:tr h="197741"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Τελική ειδοποίηση-διορθώσεις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25/04/2015</a:t>
                      </a:r>
                      <a:endParaRPr lang="el-GR" sz="1100" b="1" dirty="0"/>
                    </a:p>
                  </a:txBody>
                  <a:tcPr/>
                </a:tc>
              </a:tr>
              <a:tr h="197741"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Τελική κατάθεση εργασιών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05/05/2015</a:t>
                      </a:r>
                      <a:endParaRPr lang="el-GR" sz="11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Ορθογώνιο 25"/>
          <p:cNvSpPr/>
          <p:nvPr/>
        </p:nvSpPr>
        <p:spPr>
          <a:xfrm>
            <a:off x="344593" y="1938239"/>
            <a:ext cx="3588464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1200" b="1" dirty="0" smtClean="0"/>
              <a:t>Σημαντικές Ημερομηνίες</a:t>
            </a:r>
            <a:endParaRPr lang="el-GR" sz="12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3933056" y="2555776"/>
            <a:ext cx="2773002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332656" y="6444208"/>
            <a:ext cx="63614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 descr="http://www.fabe.gr/images/stories/FOTOS_ERGASTHRIOY/4.%20LASER%20PARTICLE%20ANALYS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5317800"/>
            <a:ext cx="1638157" cy="1054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http://www.fabe.gr/images/stories/FOTOS_ERGASTHRIOY/2.%20SPRAY%20DRI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97" y="6156176"/>
            <a:ext cx="851354" cy="1134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encrypted-tbn0.gstatic.com/images?q=tbn:ANd9GcTyMnRlKjtqH-4rQVdRfZtftT4lD25I8qGWFkjB93cALy1EZHSQa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14" y="3748482"/>
            <a:ext cx="2514600" cy="1680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intjohn.gr/uploads/nr_photos/Mykonos_Conferences_99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1088" y="2195736"/>
            <a:ext cx="2520280" cy="1584176"/>
          </a:xfrm>
          <a:prstGeom prst="rect">
            <a:avLst/>
          </a:prstGeom>
          <a:noFill/>
        </p:spPr>
      </p:pic>
      <p:pic>
        <p:nvPicPr>
          <p:cNvPr id="18" name="Picture 10" descr="http://www.teilar.gr/images/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043608"/>
            <a:ext cx="484087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18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7"/>
          <p:cNvSpPr/>
          <p:nvPr/>
        </p:nvSpPr>
        <p:spPr>
          <a:xfrm>
            <a:off x="2780928" y="395536"/>
            <a:ext cx="388843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2</a:t>
            </a:r>
            <a:r>
              <a:rPr lang="el-GR" sz="2400" b="1" baseline="3000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ο</a:t>
            </a:r>
            <a:r>
              <a:rPr lang="el-GR" sz="24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 Διεθνές Συνέδριο Τροφίμων και Μηχανικής </a:t>
            </a:r>
            <a:r>
              <a:rPr lang="el-GR" sz="2400" b="1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+mn-cs"/>
              </a:rPr>
              <a:t>Βιοσυστημάτων</a:t>
            </a:r>
            <a:endParaRPr lang="el-GR" sz="2400" b="1" i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2" descr="http://www.fabe.gr/images/log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8388350"/>
            <a:ext cx="1296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33375" y="1547813"/>
          <a:ext cx="6192687" cy="2099712"/>
        </p:xfrm>
        <a:graphic>
          <a:graphicData uri="http://schemas.openxmlformats.org/drawingml/2006/table">
            <a:tbl>
              <a:tblPr/>
              <a:tblGrid>
                <a:gridCol w="2064229"/>
                <a:gridCol w="2064229"/>
                <a:gridCol w="2064229"/>
              </a:tblGrid>
              <a:tr h="82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2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Πριν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2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15 Φεβρουαρίου 201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2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Μετά 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2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16 Φεβρουαρίου 201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</a:tr>
              <a:tr h="327391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Συμμετέχοντες (Συγγραφείς)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450€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550€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5911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Φοιτητές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300€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400€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911"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Απλή συμμετοχή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200€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250€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15911">
                <a:tc gridSpan="3">
                  <a:txBody>
                    <a:bodyPr/>
                    <a:lstStyle/>
                    <a:p>
                      <a:pPr marL="476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2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Τελική Ημερομηνία Εγγραφών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20/04/2015</a:t>
                      </a:r>
                      <a:endParaRPr kumimoji="0" lang="el-G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8" descr="https://encrypted-tbn1.gstatic.com/images?q=tbn:ANd9GcS2RvhfABo4tDQQ6xOYBG8C6BaUrQ_iFUVAEB64WScfml5MSvry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692275"/>
            <a:ext cx="15128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G:\My eBooks\Other files\FABE International Conference\FABE 2013 CONFERENCE\Pictures\skiathos FaBe 2013-5-30 foto\P530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4139952"/>
            <a:ext cx="3168749" cy="22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G:\My eBooks\Other files\FABE International Conference\FABE 2013 CONFERENCE\Pictures\FaBe Camera\DSC00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6792" y="6660232"/>
            <a:ext cx="2304529" cy="181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G:\My eBooks\Other files\FABE International Conference\FABE 2013 CONFERENCE\Pictures\skiathos FaBe 2013-5-30 foto\P5300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400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" descr="http://yachtsngulets.com/wp-content/gallery/mikonos/mikon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8413" y="395288"/>
            <a:ext cx="13684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fabe.gr/images/log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79388"/>
            <a:ext cx="1511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www.teilar.gr/images/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8388424"/>
            <a:ext cx="484087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398</TotalTime>
  <Words>505</Words>
  <Application>Microsoft Office PowerPoint</Application>
  <PresentationFormat>Προβολή στην οθόνη (4:3)</PresentationFormat>
  <Paragraphs>93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Κυματομορφή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Horizons Limited Παντελή Κατελάρη 21,Libra House, 2ος όροφος, Γραφείο 205,1097 Λευκωσία, Κύπρος</dc:title>
  <dc:creator>Στέφανος</dc:creator>
  <cp:lastModifiedBy>user</cp:lastModifiedBy>
  <cp:revision>65</cp:revision>
  <dcterms:created xsi:type="dcterms:W3CDTF">2011-06-15T20:09:52Z</dcterms:created>
  <dcterms:modified xsi:type="dcterms:W3CDTF">2015-05-18T11:58:18Z</dcterms:modified>
</cp:coreProperties>
</file>