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3" r:id="rId1"/>
  </p:sldMasterIdLst>
  <p:notesMasterIdLst>
    <p:notesMasterId r:id="rId20"/>
  </p:notesMasterIdLst>
  <p:sldIdLst>
    <p:sldId id="256" r:id="rId2"/>
    <p:sldId id="318" r:id="rId3"/>
    <p:sldId id="257" r:id="rId4"/>
    <p:sldId id="274" r:id="rId5"/>
    <p:sldId id="291" r:id="rId6"/>
    <p:sldId id="292" r:id="rId7"/>
    <p:sldId id="293" r:id="rId8"/>
    <p:sldId id="299" r:id="rId9"/>
    <p:sldId id="297" r:id="rId10"/>
    <p:sldId id="304" r:id="rId11"/>
    <p:sldId id="311" r:id="rId12"/>
    <p:sldId id="308" r:id="rId13"/>
    <p:sldId id="312" r:id="rId14"/>
    <p:sldId id="313" r:id="rId15"/>
    <p:sldId id="314" r:id="rId16"/>
    <p:sldId id="315" r:id="rId17"/>
    <p:sldId id="316" r:id="rId18"/>
    <p:sldId id="317" r:id="rId19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>
      <p:cViewPr>
        <p:scale>
          <a:sx n="75" d="100"/>
          <a:sy n="75" d="100"/>
        </p:scale>
        <p:origin x="-101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2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4" Type="http://schemas.openxmlformats.org/officeDocument/2006/relationships/image" Target="../media/image2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2E701E9-44AC-40A2-A53F-DA410307C77C}" type="datetimeFigureOut">
              <a:rPr lang="el-GR"/>
              <a:pPr>
                <a:defRPr/>
              </a:pPr>
              <a:t>24/7/2014</a:t>
            </a:fld>
            <a:endParaRPr lang="el-GR" dirty="0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l-GR" noProof="0" dirty="0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noProof="0" smtClean="0"/>
              <a:t>Kλικ για επεξεργασία των στυλ του υποδείγματος</a:t>
            </a:r>
          </a:p>
          <a:p>
            <a:pPr lvl="1"/>
            <a:r>
              <a:rPr lang="el-GR" noProof="0" smtClean="0"/>
              <a:t>Δεύτερου επιπέδου</a:t>
            </a:r>
          </a:p>
          <a:p>
            <a:pPr lvl="2"/>
            <a:r>
              <a:rPr lang="el-GR" noProof="0" smtClean="0"/>
              <a:t>Τρίτου επιπέδου</a:t>
            </a:r>
          </a:p>
          <a:p>
            <a:pPr lvl="3"/>
            <a:r>
              <a:rPr lang="el-GR" noProof="0" smtClean="0"/>
              <a:t>Τέταρτου επιπέδου</a:t>
            </a:r>
          </a:p>
          <a:p>
            <a:pPr lvl="4"/>
            <a:r>
              <a:rPr lang="el-GR" noProof="0" smtClean="0"/>
              <a:t>Πέμπτου επιπέδου</a:t>
            </a:r>
            <a:endParaRPr lang="el-GR" noProof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42391F-F2EC-410C-95DB-A38DC36AA41A}" type="slidenum">
              <a:rPr lang="el-GR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605594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F29AD3-46D7-49D2-B677-9B804495704A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l-G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l-G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l-G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l-G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l-G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l-G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l-G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l-G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l-G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l-G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F29AD3-46D7-49D2-B677-9B804495704A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l-G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BDD489-0770-4101-9369-C584892A0A51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l-G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l-G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l-G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l-G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l-G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l-G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13C25-1D54-4716-AAEE-8AF7D6A6F42C}" type="slidenum">
              <a:rPr lang="el-G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- Τίτλος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22" name="21 - Υπότιτλος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0B31345-AE46-4A02-8706-B4713D6FF054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20" name="19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10" name="9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69491E7-C77D-489C-B450-57D3C53880EE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sp>
        <p:nvSpPr>
          <p:cNvPr id="8" name="7 - Έλλειψη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7ACAED3-E69C-4494-8855-9AB0E1EED54C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5720AA8-AEAE-45F6-9B41-56E84D622D8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8AC7A9D-2539-4874-84BD-66E445B4F90B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9A4F566-11A6-48D0-B48D-F9A7C9340C95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3FB50FC-A613-487A-9AB3-AE59EFA1D1FB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91A5774-469A-4026-8077-318751D5E0D0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0FC56F4-B878-4F92-9037-F0064AC93C0A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7AE0C61-79A9-401C-B7C1-C3D18458519D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sp>
        <p:nvSpPr>
          <p:cNvPr id="10" name="9 - Ορθογώνιο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ACC120-59A7-4B45-B69E-D60B22749A52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D801EDB-6348-43D1-8B0C-D0E125E8860C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98F91C-8B42-47D3-B20A-19CC710DD241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74C5C5-6137-4BFC-B7DF-926AA52E3C3C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2202640-49BD-457D-8B69-6C995C388831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3F42A2C-7A82-4A39-81D0-AD2414F79C3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59960F-27FD-49C9-96DE-FFBAF834C9CF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EEFBCDC-0690-4418-9F6B-D7E7DA178A6D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sp>
        <p:nvSpPr>
          <p:cNvPr id="6" name="5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3505338-57CD-469A-88CF-08FE58CB1538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34F9CF-A0FA-46ED-8CC2-74817F031C11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D1A2E9E-BB72-461A-B638-2470A4295B2E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D81210B-F288-4B76-8120-B5BDF323E4E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sp>
        <p:nvSpPr>
          <p:cNvPr id="8" name="7 - Ορθογώνιο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9" name="8 - Διάγραμμα ροής: Διεργασία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- Διάγραμμα ροής: Διεργασία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Πίτα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- Κουλούρα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- Θέση τίτλου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Θέση κειμένου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24" name="2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9B0B748F-93CC-468D-B398-8205D91F2B74}" type="datetimeFigureOut">
              <a:rPr lang="el-GR" smtClean="0"/>
              <a:pPr>
                <a:defRPr/>
              </a:pPr>
              <a:t>24/7/2014</a:t>
            </a:fld>
            <a:endParaRPr lang="el-GR"/>
          </a:p>
        </p:txBody>
      </p:sp>
      <p:sp>
        <p:nvSpPr>
          <p:cNvPr id="10" name="9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l-GR"/>
          </a:p>
        </p:txBody>
      </p:sp>
      <p:sp>
        <p:nvSpPr>
          <p:cNvPr id="22" name="21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1BB29995-AB00-41A3-9BBB-E65BD2F39DA5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sp>
        <p:nvSpPr>
          <p:cNvPr id="15" name="14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giavasis@teilar.g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mailto:petrotos@teilar.gr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file:///H:\KARDITSA\ptyxiakes\tousia%20becker\&#915;&#921;&#913;&#927;&#933;&#929;&#932;&#921;%20&#924;&#917;%20&#928;-&#934;%20(09.10.13).xlsx!&#934;&#973;&#955;&#955;&#959;1!%5b&#915;&#921;&#913;&#927;&#933;&#929;&#932;&#921;%20&#924;&#917;%20&#928;-&#934;%20(09.10.13).xlsx%5d&#934;&#973;&#955;&#955;&#959;1%202%20-%20&#915;&#961;&#940;&#966;&#951;&#956;&#945;" TargetMode="External"/><Relationship Id="rId5" Type="http://schemas.openxmlformats.org/officeDocument/2006/relationships/image" Target="../media/image40.emf"/><Relationship Id="rId4" Type="http://schemas.openxmlformats.org/officeDocument/2006/relationships/oleObject" Target="file:///H:\KARDITSA\ptyxiakes\tousia%20becker\&#915;&#921;&#913;&#927;&#933;&#929;&#932;&#921;%20&#924;&#917;%20&#928;-&#934;%20(09.10.13).xlsx!&#934;&#973;&#955;&#955;&#959;1!%5b&#915;&#921;&#913;&#927;&#933;&#929;&#932;&#921;%20&#924;&#917;%20&#928;-&#934;%20(09.10.13).xlsx%5d&#934;&#973;&#955;&#955;&#959;1%201%20-%20&#915;&#961;&#940;&#966;&#951;&#956;&#945;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oleObject" Target="file:///H:\KARDITSA\ptyxiakes\kandylakis%20marios\Salami-Sandwitch-&#917;&#960;&#953;&#966;&#940;&#957;&#949;&#953;&#949;&#962;%20(version%201).xls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jpeg"/><Relationship Id="rId5" Type="http://schemas.openxmlformats.org/officeDocument/2006/relationships/image" Target="../media/image20.emf"/><Relationship Id="rId4" Type="http://schemas.openxmlformats.org/officeDocument/2006/relationships/oleObject" Target="file:///H:\KARDITSA\ptyxiakes\kandylakis%20marios\Salami-Sandwitch-&#917;&#960;&#953;&#966;&#940;&#957;&#949;&#953;&#949;&#962;%20(version%201).xlsx!fabe!%5bSalami-Sandwitch-&#917;&#960;&#953;&#966;&#940;&#957;&#949;&#953;&#949;&#962;%20(version%201).xlsx%5dfabe%206%20-%20&#915;&#961;&#940;&#966;&#951;&#956;&#945;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file:///C:\Users\User\AppData\Local\Temp\&#931;&#913;&#923;&#913;&#924;&#921;&#913;%20&#917;&#924;&#914;&#927;&#923;&#921;&#913;&#931;&#924;&#917;&#925;&#913;.xlsx!&#934;&#973;&#955;&#955;&#959;1!%5b&#931;&#913;&#923;&#913;&#924;&#921;&#913;%20&#917;&#924;&#914;&#927;&#923;&#921;&#913;&#931;&#924;&#917;&#925;&#913;.xlsx%5d&#934;&#973;&#955;&#955;&#959;1%202%20-%20&#915;&#961;&#940;&#966;&#951;&#956;&#945;" TargetMode="External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oleObject" Target="file:///H:\KARDITSA\ptyxiakes\kandylakis%20marios\Salami-Sandwitch-&#917;&#960;&#953;&#966;&#940;&#957;&#949;&#953;&#949;&#962;%20(version%201).xlsx" TargetMode="External"/><Relationship Id="rId9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- Τίτλος"/>
          <p:cNvSpPr>
            <a:spLocks noGrp="1"/>
          </p:cNvSpPr>
          <p:nvPr>
            <p:ph type="ctrTitle" idx="4294967295"/>
          </p:nvPr>
        </p:nvSpPr>
        <p:spPr>
          <a:xfrm>
            <a:off x="971600" y="1412776"/>
            <a:ext cx="8172400" cy="4321274"/>
          </a:xfrm>
        </p:spPr>
        <p:txBody>
          <a:bodyPr>
            <a:normAutofit fontScale="90000"/>
          </a:bodyPr>
          <a:lstStyle/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Presentation </a:t>
            </a:r>
            <a:r>
              <a:rPr lang="en-US" sz="2000" dirty="0" smtClean="0"/>
              <a:t>of Research programs for the development and the </a:t>
            </a:r>
            <a:br>
              <a:rPr lang="en-US" sz="2000" dirty="0" smtClean="0"/>
            </a:br>
            <a:r>
              <a:rPr lang="en-US" sz="2000" dirty="0" smtClean="0"/>
              <a:t>improvement of new products, </a:t>
            </a:r>
            <a:r>
              <a:rPr lang="en-US" sz="2000" dirty="0" smtClean="0"/>
              <a:t>co-financed </a:t>
            </a:r>
            <a:r>
              <a:rPr lang="en-US" sz="2000" dirty="0" smtClean="0"/>
              <a:t>by the ERDF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r>
              <a:rPr lang="el-GR" sz="2400" dirty="0" smtClean="0"/>
              <a:t/>
            </a:r>
            <a:br>
              <a:rPr lang="el-GR" sz="2400" dirty="0" smtClean="0"/>
            </a:b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Turning coal into gold: the utilization of olive mill waste and </a:t>
            </a:r>
            <a:b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</a:rPr>
              <a:t>deproteinized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 cheese whey for the production of novel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</a:rPr>
              <a:t>phytochemicals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 and biotechnological products for the food industry.</a:t>
            </a:r>
            <a:b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l-GR" sz="2400" b="1" dirty="0" smtClean="0"/>
              <a:t/>
            </a:r>
            <a:br>
              <a:rPr lang="el-GR" sz="2400" b="1" dirty="0" smtClean="0"/>
            </a:br>
            <a:r>
              <a:rPr lang="en-US" sz="2400" b="1" dirty="0" err="1" smtClean="0"/>
              <a:t>Ioannis</a:t>
            </a:r>
            <a:r>
              <a:rPr lang="en-US" sz="2400" b="1" dirty="0" smtClean="0"/>
              <a:t> Giavasis</a:t>
            </a:r>
            <a:r>
              <a:rPr lang="en-US" sz="2400" b="1" baseline="30000" dirty="0" smtClean="0"/>
              <a:t>1</a:t>
            </a:r>
            <a:r>
              <a:rPr lang="en-US" sz="2400" b="1" dirty="0" smtClean="0"/>
              <a:t> and </a:t>
            </a:r>
            <a:r>
              <a:rPr lang="en-US" sz="2400" b="1" dirty="0" err="1" smtClean="0"/>
              <a:t>Kostantinos</a:t>
            </a:r>
            <a:r>
              <a:rPr lang="en-US" sz="2400" b="1" dirty="0" smtClean="0"/>
              <a:t> Petrotos</a:t>
            </a:r>
            <a:r>
              <a:rPr lang="en-US" sz="2400" b="1" baseline="30000" dirty="0" smtClean="0"/>
              <a:t>2</a:t>
            </a:r>
            <a:br>
              <a:rPr lang="en-US" sz="2400" b="1" baseline="30000" dirty="0" smtClean="0"/>
            </a:br>
            <a:r>
              <a:rPr lang="el-GR" sz="2400" b="1" dirty="0" smtClean="0"/>
              <a:t/>
            </a:r>
            <a:br>
              <a:rPr lang="el-GR" sz="2400" b="1" dirty="0" smtClean="0"/>
            </a:br>
            <a:r>
              <a:rPr lang="en-US" sz="2400" b="1" baseline="30000" dirty="0" smtClean="0"/>
              <a:t>1 </a:t>
            </a:r>
            <a:r>
              <a:rPr lang="el-GR" sz="1500" b="1" dirty="0" smtClean="0"/>
              <a:t>ΤΕΙ</a:t>
            </a:r>
            <a:r>
              <a:rPr lang="en-US" sz="1500" b="1" dirty="0" smtClean="0"/>
              <a:t> of Thessaly, Dept. Food Technology, Microbiology &amp; Biotechnology Lab, </a:t>
            </a:r>
            <a:r>
              <a:rPr lang="en-US" sz="1500" b="1" dirty="0" smtClean="0">
                <a:hlinkClick r:id="rId3"/>
              </a:rPr>
              <a:t>igiavasis@teilar.gr</a:t>
            </a:r>
            <a:r>
              <a:rPr lang="en-US" sz="1500" b="1" dirty="0" smtClean="0"/>
              <a:t/>
            </a:r>
            <a:br>
              <a:rPr lang="en-US" sz="1500" b="1" dirty="0" smtClean="0"/>
            </a:br>
            <a:r>
              <a:rPr lang="en-US" sz="1500" b="1" dirty="0" smtClean="0"/>
              <a:t/>
            </a:r>
            <a:br>
              <a:rPr lang="en-US" sz="1500" b="1" dirty="0" smtClean="0"/>
            </a:br>
            <a:r>
              <a:rPr lang="en-US" sz="2400" b="1" baseline="30000" dirty="0" smtClean="0"/>
              <a:t>2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TEI</a:t>
            </a:r>
            <a:r>
              <a:rPr lang="en-US" sz="1500" b="1" dirty="0" smtClean="0"/>
              <a:t> of Thessaly, Dept. </a:t>
            </a:r>
            <a:r>
              <a:rPr lang="en-US" sz="1500" b="1" dirty="0" err="1" smtClean="0"/>
              <a:t>Biosystems</a:t>
            </a:r>
            <a:r>
              <a:rPr lang="en-US" sz="1500" b="1" dirty="0" smtClean="0"/>
              <a:t> Engineering, Agricultural and Food Engineering Lab, </a:t>
            </a:r>
            <a:r>
              <a:rPr lang="en-US" sz="1500" b="1" dirty="0" smtClean="0">
                <a:hlinkClick r:id="rId4"/>
              </a:rPr>
              <a:t>petrotos@teilar.gr</a:t>
            </a:r>
            <a:r>
              <a:rPr lang="en-US" sz="1500" b="1" dirty="0" smtClean="0"/>
              <a:t/>
            </a:r>
            <a:br>
              <a:rPr lang="en-US" sz="1500" b="1" dirty="0" smtClean="0"/>
            </a:br>
            <a:endParaRPr lang="en-GB" sz="1500" b="1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382623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7100" y="0"/>
            <a:ext cx="1866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115616" y="304800"/>
            <a:ext cx="8028384" cy="89195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dirty="0" smtClean="0"/>
              <a:t>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Price in the </a:t>
            </a:r>
            <a:r>
              <a:rPr lang="en-US" sz="2400" dirty="0" err="1" smtClean="0"/>
              <a:t>Ecotrophelia</a:t>
            </a:r>
            <a:r>
              <a:rPr lang="en-US" sz="2400" dirty="0" smtClean="0"/>
              <a:t> 2013 Innovation Contest (European contest organized in Greece by the Chamber of Food Industries)</a:t>
            </a:r>
            <a:endParaRPr lang="el-GR" sz="24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899592" y="980728"/>
            <a:ext cx="8244408" cy="58772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A team of 3 students supervised by Dr. </a:t>
            </a:r>
            <a:r>
              <a:rPr lang="en-US" sz="17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Ioannis</a:t>
            </a: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Giavasis, and with </a:t>
            </a:r>
            <a:r>
              <a:rPr lang="en-US" sz="17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Konstantinos</a:t>
            </a: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17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Petrotos</a:t>
            </a: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as a scientific associate introduced the new patented salami called “</a:t>
            </a:r>
            <a:r>
              <a:rPr lang="el-GR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Τ</a:t>
            </a:r>
            <a:r>
              <a:rPr lang="en-US" sz="17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hrough</a:t>
            </a: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Olive and Air” (</a:t>
            </a:r>
            <a:r>
              <a:rPr lang="el-GR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Δια Ελιάς και Αέρος).</a:t>
            </a:r>
            <a:endParaRPr lang="en-US" sz="1700" b="1" dirty="0" smtClean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In co-operation with the companies </a:t>
            </a:r>
            <a:r>
              <a:rPr lang="en-US" sz="17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Tsianavas</a:t>
            </a: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SA and </a:t>
            </a:r>
            <a:r>
              <a:rPr lang="en-US" sz="17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Polyhealth</a:t>
            </a:r>
            <a:r>
              <a:rPr lang="en-US" sz="17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SA.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  <p:pic>
        <p:nvPicPr>
          <p:cNvPr id="4" name="Picture 18" descr="capinfood_logo-Optimized"/>
          <p:cNvPicPr>
            <a:picLocks noChangeAspect="1" noChangeArrowheads="1"/>
          </p:cNvPicPr>
          <p:nvPr/>
        </p:nvPicPr>
        <p:blipFill>
          <a:blip r:embed="rId3" cstate="print"/>
          <a:srcRect b="5722"/>
          <a:stretch>
            <a:fillRect/>
          </a:stretch>
        </p:blipFill>
        <p:spPr bwMode="auto">
          <a:xfrm>
            <a:off x="0" y="6134100"/>
            <a:ext cx="1728788" cy="723900"/>
          </a:xfrm>
          <a:prstGeom prst="rect">
            <a:avLst/>
          </a:prstGeom>
          <a:noFill/>
        </p:spPr>
      </p:pic>
      <p:pic>
        <p:nvPicPr>
          <p:cNvPr id="5" name="Picture 19" descr="EU+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408" y="6038468"/>
            <a:ext cx="899592" cy="819531"/>
          </a:xfrm>
          <a:prstGeom prst="rect">
            <a:avLst/>
          </a:prstGeom>
          <a:noFill/>
        </p:spPr>
      </p:pic>
      <p:pic>
        <p:nvPicPr>
          <p:cNvPr id="6" name="Picture 7" descr="H:\EREYNHTIKA PROGRAMMATA\ecotrophelia\photos\P71701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852936"/>
            <a:ext cx="2123727" cy="2832314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835696" y="2780928"/>
            <a:ext cx="3096701" cy="3446016"/>
          </a:xfrm>
          <a:prstGeom prst="rect">
            <a:avLst/>
          </a:prstGeom>
          <a:noFill/>
        </p:spPr>
      </p:pic>
      <p:pic>
        <p:nvPicPr>
          <p:cNvPr id="9" name="4 - Εικόνα" descr="C:\Users\user\Desktop\TEI\EREYNHTIKA PROGRAMMATA\ecotrophelia\photos\P729127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9990" y="2492896"/>
            <a:ext cx="4184010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LOGOSEBT - GRE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3" y="6178978"/>
            <a:ext cx="1224135" cy="67902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403648" y="304800"/>
            <a:ext cx="7740352" cy="675928"/>
          </a:xfrm>
        </p:spPr>
        <p:txBody>
          <a:bodyPr>
            <a:normAutofit/>
          </a:bodyPr>
          <a:lstStyle/>
          <a:p>
            <a:pPr marL="365760" lvl="0" indent="-283464">
              <a:spcBef>
                <a:spcPts val="600"/>
              </a:spcBef>
              <a:defRPr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Innovations of the new product</a:t>
            </a:r>
            <a:endParaRPr lang="el-GR" sz="24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971600" y="908720"/>
            <a:ext cx="8172400" cy="28803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070C0"/>
                </a:solidFill>
              </a:rPr>
              <a:t>a Dry-fermented salami free of nitrites and </a:t>
            </a:r>
            <a:r>
              <a:rPr lang="en-US" sz="1600" b="1" dirty="0" err="1" smtClean="0">
                <a:solidFill>
                  <a:srgbClr val="0070C0"/>
                </a:solidFill>
              </a:rPr>
              <a:t>ascorbates</a:t>
            </a:r>
            <a:r>
              <a:rPr lang="en-US" sz="1600" b="1" dirty="0" smtClean="0">
                <a:solidFill>
                  <a:srgbClr val="0070C0"/>
                </a:solidFill>
              </a:rPr>
              <a:t> or other chemical additives with clean label (no E-additives)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070C0"/>
                </a:solidFill>
              </a:rPr>
              <a:t>a product that is health and actively boosts </a:t>
            </a:r>
            <a:r>
              <a:rPr lang="en-US" sz="1600" b="1" dirty="0" err="1" smtClean="0">
                <a:solidFill>
                  <a:srgbClr val="0070C0"/>
                </a:solidFill>
              </a:rPr>
              <a:t>huam</a:t>
            </a:r>
            <a:r>
              <a:rPr lang="en-US" sz="1600" b="1" dirty="0" smtClean="0">
                <a:solidFill>
                  <a:srgbClr val="0070C0"/>
                </a:solidFill>
              </a:rPr>
              <a:t> immune system via </a:t>
            </a:r>
            <a:r>
              <a:rPr lang="en-US" sz="1600" b="1" dirty="0" err="1" smtClean="0">
                <a:solidFill>
                  <a:srgbClr val="0070C0"/>
                </a:solidFill>
              </a:rPr>
              <a:t>tha</a:t>
            </a:r>
            <a:r>
              <a:rPr lang="en-US" sz="1600" b="1" dirty="0" smtClean="0">
                <a:solidFill>
                  <a:srgbClr val="0070C0"/>
                </a:solidFill>
              </a:rPr>
              <a:t> </a:t>
            </a:r>
            <a:r>
              <a:rPr lang="en-US" sz="1600" b="1" dirty="0" err="1" smtClean="0">
                <a:solidFill>
                  <a:srgbClr val="0070C0"/>
                </a:solidFill>
              </a:rPr>
              <a:t>ection</a:t>
            </a:r>
            <a:r>
              <a:rPr lang="en-US" sz="1600" b="1" dirty="0" smtClean="0">
                <a:solidFill>
                  <a:srgbClr val="0070C0"/>
                </a:solidFill>
              </a:rPr>
              <a:t> of </a:t>
            </a:r>
            <a:r>
              <a:rPr lang="en-US" sz="1600" b="1" dirty="0" err="1" smtClean="0">
                <a:solidFill>
                  <a:srgbClr val="0070C0"/>
                </a:solidFill>
              </a:rPr>
              <a:t>llive</a:t>
            </a:r>
            <a:r>
              <a:rPr lang="en-US" sz="1600" b="1" dirty="0" smtClean="0">
                <a:solidFill>
                  <a:srgbClr val="0070C0"/>
                </a:solidFill>
              </a:rPr>
              <a:t> </a:t>
            </a:r>
            <a:r>
              <a:rPr lang="en-US" sz="1600" b="1" dirty="0" err="1" smtClean="0">
                <a:solidFill>
                  <a:srgbClr val="0070C0"/>
                </a:solidFill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</a:rPr>
              <a:t> (100g of this salami contain the amount of </a:t>
            </a:r>
            <a:r>
              <a:rPr lang="en-US" sz="1600" b="1" dirty="0" err="1" smtClean="0">
                <a:solidFill>
                  <a:srgbClr val="0070C0"/>
                </a:solidFill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</a:rPr>
              <a:t> contained in 200ml olive oil !)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070C0"/>
                </a:solidFill>
              </a:rPr>
              <a:t>All this produced via an ecological process that protects from environmental pollution of the Olive mill waste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95945" cy="130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 descr="LOGOSEBT - GRE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0"/>
            <a:ext cx="2051720" cy="1052736"/>
          </a:xfrm>
          <a:prstGeom prst="rect">
            <a:avLst/>
          </a:prstGeom>
          <a:noFill/>
        </p:spPr>
      </p:pic>
      <p:sp>
        <p:nvSpPr>
          <p:cNvPr id="11" name="1 - Τίτλος"/>
          <p:cNvSpPr txBox="1">
            <a:spLocks/>
          </p:cNvSpPr>
          <p:nvPr/>
        </p:nvSpPr>
        <p:spPr>
          <a:xfrm>
            <a:off x="1115616" y="3140968"/>
            <a:ext cx="7740352" cy="67592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Benefits to the industrial partners</a:t>
            </a:r>
            <a:endParaRPr kumimoji="0" lang="el-G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2 - Θέση περιεχομένου"/>
          <p:cNvSpPr txBox="1">
            <a:spLocks/>
          </p:cNvSpPr>
          <p:nvPr/>
        </p:nvSpPr>
        <p:spPr>
          <a:xfrm>
            <a:off x="971600" y="3717032"/>
            <a:ext cx="8172400" cy="24928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n-US" sz="1600" b="1" dirty="0" err="1" smtClean="0">
                <a:solidFill>
                  <a:srgbClr val="0070C0"/>
                </a:solidFill>
              </a:rPr>
              <a:t>Tsianavas</a:t>
            </a:r>
            <a:r>
              <a:rPr lang="en-US" sz="1600" b="1" dirty="0" smtClean="0">
                <a:solidFill>
                  <a:srgbClr val="0070C0"/>
                </a:solidFill>
              </a:rPr>
              <a:t> SA has gained a lot of publicity, a new profile of an innovative company, has entered new </a:t>
            </a:r>
            <a:r>
              <a:rPr lang="en-US" sz="1600" b="1" dirty="0" err="1" smtClean="0">
                <a:solidFill>
                  <a:srgbClr val="0070C0"/>
                </a:solidFill>
              </a:rPr>
              <a:t>pmarkets</a:t>
            </a:r>
            <a:r>
              <a:rPr lang="en-US" sz="1600" b="1" dirty="0" smtClean="0">
                <a:solidFill>
                  <a:srgbClr val="0070C0"/>
                </a:solidFill>
              </a:rPr>
              <a:t>, and has increased its sales and exports for all types of meat products that they produce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n-US" sz="1600" b="1" dirty="0" err="1" smtClean="0">
                <a:solidFill>
                  <a:srgbClr val="0070C0"/>
                </a:solidFill>
              </a:rPr>
              <a:t>Polyhealth</a:t>
            </a:r>
            <a:r>
              <a:rPr lang="en-US" sz="1600" b="1" dirty="0" smtClean="0">
                <a:solidFill>
                  <a:srgbClr val="0070C0"/>
                </a:solidFill>
              </a:rPr>
              <a:t> SA have made their way to the Greek and international market with the new product called “</a:t>
            </a:r>
            <a:r>
              <a:rPr lang="en-US" sz="1600" b="1" dirty="0" err="1" smtClean="0">
                <a:solidFill>
                  <a:srgbClr val="0070C0"/>
                </a:solidFill>
              </a:rPr>
              <a:t>Medoliva</a:t>
            </a:r>
            <a:r>
              <a:rPr lang="en-US" sz="1600" b="1" dirty="0" smtClean="0">
                <a:solidFill>
                  <a:srgbClr val="0070C0"/>
                </a:solidFill>
              </a:rPr>
              <a:t>” with applications in the food and pharmaceutical/cosmetics industry. 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5877272"/>
            <a:ext cx="3410757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- Εικόνα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5157192"/>
            <a:ext cx="291581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115616" y="304800"/>
            <a:ext cx="8028384" cy="10366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/>
              <a:t>Applications of olive </a:t>
            </a:r>
            <a:r>
              <a:rPr lang="en-US" sz="2800" dirty="0" err="1" smtClean="0"/>
              <a:t>polyphenols</a:t>
            </a:r>
            <a:r>
              <a:rPr lang="en-US" sz="2800" dirty="0" smtClean="0"/>
              <a:t> in dairy products as antimicrobials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899592" y="1340768"/>
            <a:ext cx="8244408" cy="55172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Co-operation with the company </a:t>
            </a:r>
            <a:r>
              <a:rPr lang="en-US" sz="1600" b="1" u="sng" dirty="0" err="1" smtClean="0">
                <a:solidFill>
                  <a:srgbClr val="00B0F0"/>
                </a:solidFill>
                <a:latin typeface="+mn-lt"/>
                <a:cs typeface="+mn-cs"/>
              </a:rPr>
              <a:t>Biotros</a:t>
            </a: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 SA</a:t>
            </a:r>
            <a:endParaRPr lang="el-GR" sz="1600" b="1" u="sng" dirty="0" smtClean="0">
              <a:solidFill>
                <a:srgbClr val="00B0F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Production of cheese substitute without use of chemical preservatives (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potasium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sorbate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) by the addition of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citrox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(natural plant extract) and olive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polyphenols</a:t>
            </a: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at 5000ppm (3</a:t>
            </a:r>
            <a:r>
              <a:rPr lang="en-US" sz="1600" b="1" baseline="30000" dirty="0" smtClean="0">
                <a:solidFill>
                  <a:srgbClr val="0070C0"/>
                </a:solidFill>
                <a:latin typeface="+mn-lt"/>
                <a:cs typeface="+mn-cs"/>
              </a:rPr>
              <a:t>rd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line) had excellent antifungal activity compared to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potasium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sorbate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(2</a:t>
            </a:r>
            <a:r>
              <a:rPr lang="en-US" sz="1600" b="1" baseline="30000" dirty="0" smtClean="0">
                <a:solidFill>
                  <a:srgbClr val="0070C0"/>
                </a:solidFill>
                <a:latin typeface="+mn-lt"/>
                <a:cs typeface="+mn-cs"/>
              </a:rPr>
              <a:t>nd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line) and the control (1</a:t>
            </a:r>
            <a:r>
              <a:rPr lang="en-US" sz="1600" b="1" baseline="30000" dirty="0" smtClean="0">
                <a:solidFill>
                  <a:srgbClr val="0070C0"/>
                </a:solidFill>
                <a:latin typeface="+mn-lt"/>
                <a:cs typeface="+mn-cs"/>
              </a:rPr>
              <a:t>st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line) without preservatives </a:t>
            </a:r>
          </a:p>
        </p:txBody>
      </p:sp>
      <p:pic>
        <p:nvPicPr>
          <p:cNvPr id="4" name="3 - Εικόνα" descr="C:\Users\user\Desktop\ΒΙΟΤΡΟΣ\εμβολιασμένα τυριά\2013-11-05 11.13.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996952"/>
            <a:ext cx="5616624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971600" y="0"/>
            <a:ext cx="8028384" cy="10366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/>
              <a:t>Applications of olive </a:t>
            </a:r>
            <a:r>
              <a:rPr lang="en-US" sz="2800" dirty="0" err="1" smtClean="0"/>
              <a:t>polyphenols</a:t>
            </a:r>
            <a:r>
              <a:rPr lang="en-US" sz="2800" dirty="0" smtClean="0"/>
              <a:t> in dairy products as antimicrobials-results of fungal </a:t>
            </a:r>
            <a:r>
              <a:rPr lang="en-US" sz="2800" dirty="0" err="1" smtClean="0"/>
              <a:t>microflora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0" y="1340768"/>
            <a:ext cx="9144000" cy="55172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144000" cy="5877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115616" y="304800"/>
            <a:ext cx="8028384" cy="10366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/>
              <a:t>Applications of olive </a:t>
            </a:r>
            <a:r>
              <a:rPr lang="en-US" sz="2800" dirty="0" err="1" smtClean="0"/>
              <a:t>polyphenols</a:t>
            </a:r>
            <a:r>
              <a:rPr lang="en-US" sz="2800" dirty="0" smtClean="0"/>
              <a:t> in yogurt as stimulants of the starter culture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899592" y="1340768"/>
            <a:ext cx="8244408" cy="55172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Co-operation with the company </a:t>
            </a:r>
            <a:r>
              <a:rPr lang="en-US" sz="1600" b="1" u="sng" dirty="0" err="1" smtClean="0">
                <a:solidFill>
                  <a:srgbClr val="00B0F0"/>
                </a:solidFill>
                <a:latin typeface="+mn-lt"/>
                <a:cs typeface="+mn-cs"/>
              </a:rPr>
              <a:t>Velestino</a:t>
            </a: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 Farms</a:t>
            </a:r>
            <a:endParaRPr lang="el-GR" sz="1600" b="1" u="sng" dirty="0" smtClean="0">
              <a:solidFill>
                <a:srgbClr val="00B0F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We observed that at low concentrations, olive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can enhance the growth and lactic acid production of lactic acid bacteria with are the starter cultures in most fermented dairy products.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As a result we have faster microbial growth , faster acidification of yogurt,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sauer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milk, cheese, etc, and a reduction of processing time (especially for yogurt production)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2771800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- Ορθογώνιο"/>
          <p:cNvSpPr/>
          <p:nvPr/>
        </p:nvSpPr>
        <p:spPr>
          <a:xfrm>
            <a:off x="2843808" y="4581128"/>
            <a:ext cx="20162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kern="0" dirty="0" smtClean="0">
                <a:solidFill>
                  <a:schemeClr val="accent5">
                    <a:lumMod val="50000"/>
                  </a:schemeClr>
                </a:solidFill>
              </a:rPr>
              <a:t>Fermented milk with Lactobacillus </a:t>
            </a:r>
            <a:r>
              <a:rPr lang="en-US" sz="1400" b="1" kern="0" dirty="0" err="1" smtClean="0">
                <a:solidFill>
                  <a:schemeClr val="accent5">
                    <a:lumMod val="50000"/>
                  </a:schemeClr>
                </a:solidFill>
              </a:rPr>
              <a:t>bulgaricus</a:t>
            </a:r>
            <a:r>
              <a:rPr lang="en-US" sz="1400" b="1" kern="0" dirty="0" smtClean="0">
                <a:solidFill>
                  <a:schemeClr val="accent5">
                    <a:lumMod val="50000"/>
                  </a:schemeClr>
                </a:solidFill>
              </a:rPr>
              <a:t> with 0ppm (left), 500ppm (middle) and 100ppm (right) olive </a:t>
            </a:r>
            <a:r>
              <a:rPr lang="en-US" sz="1400" b="1" kern="0" dirty="0" err="1" smtClean="0">
                <a:solidFill>
                  <a:schemeClr val="accent5">
                    <a:lumMod val="50000"/>
                  </a:schemeClr>
                </a:solidFill>
              </a:rPr>
              <a:t>polyphenol</a:t>
            </a:r>
            <a:r>
              <a:rPr lang="en-US" sz="1400" b="1" kern="0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el-GR" sz="1400" b="1" kern="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Picture 2" descr="H:\KARDITSA\pics\P6130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933056"/>
            <a:ext cx="2592288" cy="2749396"/>
          </a:xfrm>
          <a:prstGeom prst="rect">
            <a:avLst/>
          </a:prstGeom>
          <a:noFill/>
        </p:spPr>
      </p:pic>
      <p:sp>
        <p:nvSpPr>
          <p:cNvPr id="9" name="8 - Ορθογώνιο"/>
          <p:cNvSpPr/>
          <p:nvPr/>
        </p:nvSpPr>
        <p:spPr>
          <a:xfrm>
            <a:off x="7308304" y="4005064"/>
            <a:ext cx="18356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kern="0" dirty="0" smtClean="0">
                <a:solidFill>
                  <a:schemeClr val="accent5">
                    <a:lumMod val="50000"/>
                  </a:schemeClr>
                </a:solidFill>
              </a:rPr>
              <a:t>Higher consistency and reduction of </a:t>
            </a:r>
            <a:r>
              <a:rPr lang="en-US" sz="1400" b="1" kern="0" dirty="0" err="1" smtClean="0">
                <a:solidFill>
                  <a:schemeClr val="accent5">
                    <a:lumMod val="50000"/>
                  </a:schemeClr>
                </a:solidFill>
              </a:rPr>
              <a:t>syneresis</a:t>
            </a:r>
            <a:r>
              <a:rPr lang="en-US" sz="1400" b="1" kern="0" dirty="0" smtClean="0">
                <a:solidFill>
                  <a:schemeClr val="accent5">
                    <a:lumMod val="50000"/>
                  </a:schemeClr>
                </a:solidFill>
              </a:rPr>
              <a:t> (exudation of water) after addition of 500ppm </a:t>
            </a:r>
            <a:r>
              <a:rPr lang="en-US" sz="1400" b="1" kern="0" dirty="0" err="1" smtClean="0">
                <a:solidFill>
                  <a:schemeClr val="accent5">
                    <a:lumMod val="50000"/>
                  </a:schemeClr>
                </a:solidFill>
              </a:rPr>
              <a:t>polyphenol</a:t>
            </a:r>
            <a:r>
              <a:rPr lang="en-US" sz="1400" b="1" kern="0" dirty="0" smtClean="0">
                <a:solidFill>
                  <a:schemeClr val="accent5">
                    <a:lumMod val="50000"/>
                  </a:schemeClr>
                </a:solidFill>
              </a:rPr>
              <a:t> (right) compared to control (left)</a:t>
            </a:r>
            <a:endParaRPr lang="el-GR" sz="1400" b="1" kern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115616" y="304800"/>
            <a:ext cx="8028384" cy="10366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/>
              <a:t>Applications of olive </a:t>
            </a:r>
            <a:r>
              <a:rPr lang="en-US" sz="2800" dirty="0" err="1" smtClean="0"/>
              <a:t>polyphenols</a:t>
            </a:r>
            <a:r>
              <a:rPr lang="en-US" sz="2800" dirty="0" smtClean="0"/>
              <a:t> in dairy products as stimulants of the starter culture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899592" y="1340768"/>
            <a:ext cx="8244408" cy="55172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Co-operation with the company </a:t>
            </a:r>
            <a:r>
              <a:rPr lang="en-US" sz="1600" b="1" u="sng" dirty="0" err="1" smtClean="0">
                <a:solidFill>
                  <a:srgbClr val="00B0F0"/>
                </a:solidFill>
                <a:latin typeface="+mn-lt"/>
                <a:cs typeface="+mn-cs"/>
              </a:rPr>
              <a:t>Velestino</a:t>
            </a: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 Farms</a:t>
            </a:r>
            <a:endParaRPr lang="el-GR" sz="1600" b="1" u="sng" dirty="0" smtClean="0">
              <a:solidFill>
                <a:srgbClr val="00B0F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We observed that at low concentrations, olive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can enhance the growth and lactic acid production of lactic acid bacteria with are the starter cultures in most fermented dairy products.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As a result we have faster microbial growth , faster acidification of yogurt,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sauer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milk, and a reduction of processing time (especially for yogurt production)</a:t>
            </a:r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0" y="3284984"/>
          <a:ext cx="4572000" cy="3573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6" name="Worksheet" r:id="rId4" imgW="4857649" imgH="3038543" progId="Excel.Sheet.8">
                  <p:link updateAutomatic="1"/>
                </p:oleObj>
              </mc:Choice>
              <mc:Fallback>
                <p:oleObj name="Worksheet" r:id="rId4" imgW="4857649" imgH="3038543" progId="Excel.Sheet.8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84984"/>
                        <a:ext cx="4572000" cy="3573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3"/>
          <p:cNvGraphicFramePr>
            <a:graphicFrameLocks noChangeAspect="1"/>
          </p:cNvGraphicFramePr>
          <p:nvPr/>
        </p:nvGraphicFramePr>
        <p:xfrm>
          <a:off x="4716016" y="3284984"/>
          <a:ext cx="4427984" cy="3573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7" name="Worksheet" r:id="rId6" imgW="4781584" imgH="3029085" progId="Excel.Sheet.8">
                  <p:link updateAutomatic="1"/>
                </p:oleObj>
              </mc:Choice>
              <mc:Fallback>
                <p:oleObj name="Worksheet" r:id="rId6" imgW="4781584" imgH="3029085" progId="Excel.Sheet.8">
                  <p:link updateAutomatic="1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3284984"/>
                        <a:ext cx="4427984" cy="3573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115616" y="304800"/>
            <a:ext cx="8028384" cy="10366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/>
              <a:t>Applications of olive </a:t>
            </a:r>
            <a:r>
              <a:rPr lang="en-US" sz="2800" dirty="0" err="1" smtClean="0"/>
              <a:t>polyphenols</a:t>
            </a:r>
            <a:r>
              <a:rPr lang="en-US" sz="2800" dirty="0" smtClean="0"/>
              <a:t> in dairy products as stimulants of the starter culture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899592" y="1340768"/>
            <a:ext cx="8244408" cy="55172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Co-operation with the company </a:t>
            </a:r>
            <a:r>
              <a:rPr lang="en-US" sz="1600" b="1" u="sng" dirty="0" err="1" smtClean="0">
                <a:solidFill>
                  <a:srgbClr val="00B0F0"/>
                </a:solidFill>
                <a:latin typeface="+mn-lt"/>
                <a:cs typeface="+mn-cs"/>
              </a:rPr>
              <a:t>Avramouli</a:t>
            </a:r>
            <a:r>
              <a:rPr lang="en-US" sz="1600" b="1" u="sng" dirty="0" smtClean="0">
                <a:solidFill>
                  <a:srgbClr val="00B0F0"/>
                </a:solidFill>
                <a:latin typeface="+mn-lt"/>
                <a:cs typeface="+mn-cs"/>
              </a:rPr>
              <a:t> Bros SA</a:t>
            </a:r>
            <a:endParaRPr lang="el-GR" sz="1600" b="1" u="sng" dirty="0" smtClean="0">
              <a:solidFill>
                <a:srgbClr val="00B0F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We produced hard type cheese (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kefalotyri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) from unpasteurized milk with addition of olive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We observed a reduction of pathogenic microorganisms such as Escherichia coli and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sulphite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-reducing Clostridia, as well as a reduction of the rancidity of the final product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As a result we had a more tasty but still safe cheese with unpasteurized milk and better quality characteristics using 2000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ppm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(at 5000ppm we had a color change to brown) </a:t>
            </a:r>
          </a:p>
        </p:txBody>
      </p:sp>
      <p:pic>
        <p:nvPicPr>
          <p:cNvPr id="9" name="Picture 7" descr="F:\DCIM\100OLYMP\P7240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861048"/>
            <a:ext cx="6014069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115616" y="304800"/>
            <a:ext cx="8028384" cy="10366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/>
              <a:t>Concluding remarks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899592" y="1340768"/>
            <a:ext cx="8244408" cy="55172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b="1" dirty="0" smtClean="0">
                <a:solidFill>
                  <a:srgbClr val="0070C0"/>
                </a:solidFill>
                <a:latin typeface="+mn-lt"/>
                <a:cs typeface="+mn-cs"/>
              </a:rPr>
              <a:t>The funding of research teams within the </a:t>
            </a:r>
            <a:r>
              <a:rPr lang="en-US" b="1" dirty="0" err="1" smtClean="0">
                <a:solidFill>
                  <a:srgbClr val="0070C0"/>
                </a:solidFill>
                <a:latin typeface="+mn-lt"/>
                <a:cs typeface="+mn-cs"/>
              </a:rPr>
              <a:t>TEI</a:t>
            </a:r>
            <a:r>
              <a:rPr lang="en-US" b="1" dirty="0" smtClean="0">
                <a:solidFill>
                  <a:srgbClr val="0070C0"/>
                </a:solidFill>
                <a:latin typeface="+mn-lt"/>
                <a:cs typeface="+mn-cs"/>
              </a:rPr>
              <a:t> of Thessaly and the active co-operation with regional food companies has led to significant mutual benefits for both the researcher and the </a:t>
            </a:r>
            <a:r>
              <a:rPr lang="en-US" b="1" dirty="0" err="1" smtClean="0">
                <a:solidFill>
                  <a:srgbClr val="0070C0"/>
                </a:solidFill>
                <a:latin typeface="+mn-lt"/>
                <a:cs typeface="+mn-cs"/>
              </a:rPr>
              <a:t>TEI</a:t>
            </a:r>
            <a:r>
              <a:rPr lang="en-US" b="1" dirty="0" smtClean="0">
                <a:solidFill>
                  <a:srgbClr val="0070C0"/>
                </a:solidFill>
                <a:latin typeface="+mn-lt"/>
                <a:cs typeface="+mn-cs"/>
              </a:rPr>
              <a:t> as well as the local industries.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b="1" dirty="0" smtClean="0">
                <a:solidFill>
                  <a:srgbClr val="0070C0"/>
                </a:solidFill>
                <a:latin typeface="+mn-lt"/>
                <a:cs typeface="+mn-cs"/>
              </a:rPr>
              <a:t>Co-operation and understanding the needs of the industry is a key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b="1" dirty="0" smtClean="0">
                <a:solidFill>
                  <a:srgbClr val="0070C0"/>
                </a:solidFill>
                <a:latin typeface="+mn-lt"/>
                <a:cs typeface="+mn-cs"/>
              </a:rPr>
              <a:t>Local companies need to develop synergies with the academic community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40000"/>
              <a:buFont typeface="Arial" pitchFamily="34" charset="0"/>
              <a:buChar char="•"/>
              <a:tabLst/>
              <a:defRPr/>
            </a:pPr>
            <a:r>
              <a:rPr lang="en-US" b="1" dirty="0" smtClean="0">
                <a:solidFill>
                  <a:srgbClr val="0070C0"/>
                </a:solidFill>
                <a:latin typeface="+mn-lt"/>
                <a:cs typeface="+mn-cs"/>
              </a:rPr>
              <a:t>Constant funding and support of active research groups is crucial for innovation and for implementing the ideas into practice and new products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ncrypted-tbn3.gstatic.com/images?q=tbn:ANd9GcRszkq-hSKjKrc-FqFkD37-I98wOhuY3vvuJL-TsQSTI351xNrTw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340768"/>
            <a:ext cx="4704949" cy="376770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- Τίτλος"/>
          <p:cNvSpPr>
            <a:spLocks noGrp="1"/>
          </p:cNvSpPr>
          <p:nvPr>
            <p:ph type="ctrTitle" idx="4294967295"/>
          </p:nvPr>
        </p:nvSpPr>
        <p:spPr>
          <a:xfrm>
            <a:off x="971600" y="1268760"/>
            <a:ext cx="8172400" cy="4753322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The Lab of Food Microbiology &amp; Biotechnology</a:t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r>
              <a:rPr lang="el-GR" sz="2400" dirty="0" smtClean="0"/>
              <a:t/>
            </a:r>
            <a:br>
              <a:rPr lang="el-GR" sz="2400" dirty="0" smtClean="0"/>
            </a:br>
            <a:endParaRPr lang="en-GB" sz="1500" b="1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82623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7100" y="0"/>
            <a:ext cx="1866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0" name="Picture 2" descr="E:\TEI\Οι εικόνες μου\ΤΕΙ\PA0301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410445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E:\TEI\Οι εικόνες μου\ΤΕΙ\P112008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622" y="4455120"/>
            <a:ext cx="3555378" cy="240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E:\TEI\Οι εικόνες μου\ΤΕΙ\PC1400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622" y="1904504"/>
            <a:ext cx="3355610" cy="251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3" name="Picture 5" descr="E:\TEI\Οι εικόνες μου\ΤΕΙ\PA03018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62832"/>
            <a:ext cx="417646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12998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043608" y="0"/>
            <a:ext cx="8100392" cy="148478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200" dirty="0" smtClean="0"/>
              <a:t>Projects co-funded by </a:t>
            </a:r>
            <a:r>
              <a:rPr lang="en-US" sz="2200" dirty="0" err="1" smtClean="0"/>
              <a:t>ERDF</a:t>
            </a:r>
            <a:r>
              <a:rPr lang="en-US" sz="2200" dirty="0" smtClean="0"/>
              <a:t> in the last years under the Program “Innovation vouchers” and under the Program “Archimedes III, in co-operation with the food Industry</a:t>
            </a:r>
            <a:endParaRPr lang="el-GR" sz="2200" dirty="0"/>
          </a:p>
        </p:txBody>
      </p:sp>
      <p:sp>
        <p:nvSpPr>
          <p:cNvPr id="16386" name="2 - Θέση περιεχομένου"/>
          <p:cNvSpPr>
            <a:spLocks noGrp="1"/>
          </p:cNvSpPr>
          <p:nvPr>
            <p:ph idx="4294967295"/>
          </p:nvPr>
        </p:nvSpPr>
        <p:spPr>
          <a:xfrm>
            <a:off x="971600" y="1484784"/>
            <a:ext cx="8172400" cy="5373216"/>
          </a:xfrm>
        </p:spPr>
        <p:txBody>
          <a:bodyPr>
            <a:normAutofit fontScale="92500" lnSpcReduction="10000"/>
          </a:bodyPr>
          <a:lstStyle/>
          <a:p>
            <a:pPr marL="425196" indent="-342900" eaLnBrk="1" hangingPunct="1">
              <a:buFont typeface="Wingdings" pitchFamily="2" charset="2"/>
              <a:buAutoNum type="arabicPeriod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Production of olive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polyphenols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from olive mill waste. In co-operation with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Tsakiridis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 olive mill. </a:t>
            </a:r>
          </a:p>
          <a:p>
            <a:pPr marL="425196" indent="-342900" eaLnBrk="1" hangingPunct="1">
              <a:buFont typeface="Wingdings" pitchFamily="2" charset="2"/>
              <a:buAutoNum type="arabicPeriod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Use of olive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polyphenols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from olive mill waste as novel antioxidants and antimicrobials in fermented nitrite-free salami. In co-operation with the companies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Polyhealth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 and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Tsianavas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</a:t>
            </a:r>
          </a:p>
          <a:p>
            <a:pPr marL="425196" indent="-342900" eaLnBrk="1" hangingPunct="1">
              <a:buFont typeface="Wingdings" pitchFamily="2" charset="2"/>
              <a:buAutoNum type="arabicPeriod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Use of olive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polyphenols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from olive mill waste as antimicrobials in cheese substitutes (vegan cheese). In co-operation with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Polyhealth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SA,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Biotros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SA.</a:t>
            </a:r>
          </a:p>
          <a:p>
            <a:pPr marL="425196" indent="-342900">
              <a:buFont typeface="Wingdings" pitchFamily="2" charset="2"/>
              <a:buAutoNum type="arabicPeriod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Use of olive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polyphenols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from olive mill waste as stimulants of the microbial starter cultures in yogurt and hard-type cheese (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kefalotyri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). In co-operation with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Polyhealth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SA, 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Velestino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Farms SA,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Avramouli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Bros SA. </a:t>
            </a:r>
          </a:p>
          <a:p>
            <a:pPr marL="425196" indent="-342900">
              <a:buFont typeface="Wingdings" pitchFamily="2" charset="2"/>
              <a:buAutoNum type="arabicPeriod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Production of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xanthan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gum and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gellan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gum from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deproteinzed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cheese-whey. In co-operation with the dairy companies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Giotsas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 and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Xotos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</a:t>
            </a:r>
          </a:p>
          <a:p>
            <a:pPr marL="425196" indent="-342900">
              <a:buFont typeface="Wingdings" pitchFamily="2" charset="2"/>
              <a:buAutoNum type="arabicPeriod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Production of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spreaded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salads (cheese salad) without preservatives with natural antimicrobials. In co-operation with the company 3P.</a:t>
            </a:r>
          </a:p>
          <a:p>
            <a:pPr marL="425196" indent="-342900">
              <a:buFont typeface="Wingdings" pitchFamily="2" charset="2"/>
              <a:buAutoNum type="arabicPeriod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Production of fresh-cut packed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potatos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without use of synthetic preservatives. In co-operation with the company </a:t>
            </a:r>
            <a:r>
              <a:rPr lang="en-US" sz="1800" b="1" dirty="0" err="1" smtClean="0">
                <a:solidFill>
                  <a:schemeClr val="accent5">
                    <a:lumMod val="75000"/>
                  </a:schemeClr>
                </a:solidFill>
              </a:rPr>
              <a:t>Karamoustos-Danikas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SA. </a:t>
            </a:r>
            <a:endParaRPr lang="el-GR" sz="14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600200" y="188640"/>
            <a:ext cx="7543800" cy="50405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800" dirty="0" smtClean="0"/>
              <a:t>	Olive </a:t>
            </a:r>
            <a:r>
              <a:rPr lang="en-US" sz="2800" dirty="0" err="1" smtClean="0"/>
              <a:t>polyphenols</a:t>
            </a:r>
            <a:endParaRPr lang="el-GR" sz="2800" dirty="0"/>
          </a:p>
        </p:txBody>
      </p:sp>
      <p:sp>
        <p:nvSpPr>
          <p:cNvPr id="16386" name="2 - Θέση περιεχομένου"/>
          <p:cNvSpPr>
            <a:spLocks noGrp="1"/>
          </p:cNvSpPr>
          <p:nvPr>
            <p:ph idx="4294967295"/>
          </p:nvPr>
        </p:nvSpPr>
        <p:spPr>
          <a:xfrm>
            <a:off x="900113" y="1844675"/>
            <a:ext cx="8243887" cy="4392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611560" y="692696"/>
            <a:ext cx="8532440" cy="61653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</a:rPr>
              <a:t>    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By-product of olive oil production (major pollutant)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High organic load (sugars,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polyphenols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, etc)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Toxic to plants, fish, microbes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Detoxification or reduction of COD/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BOD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levels in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OMW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is of great interest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Apart from chemical and biological processes for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OMW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decontamination/treatment,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OMW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utilisation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is of great interest due to its sugar and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polyphenol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content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Polyphenols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boost the immune system, protect us from heart diseases and display anticancer activity as they act as free radicals traps (scavengers). 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The valuable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polyphenol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content can be removed and used as antioxidant or antimicrobial 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Most efforts for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OMW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treatment so far focused on cultivation of phenol-degrading organisms aiming to reduce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polyphenol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content, which remained unexploited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In our approach, we focused on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dephonolization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, in order to isolate and utilize the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phenolic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compounds (rich in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hydroxytyrosol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, etc)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Dephenolization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(removal of phenols) took place via filtration through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microporous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resins. Thus, most of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polyphenols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are trapped on the membranes, washed with organic solvent, condensed with reverse osmosis, and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freezed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-dried to give a pure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polyphenol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powder which can be used as  food/pharmaceutical additive (antioxidant/antimicrobial). 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This also reduces COD/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BOD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levels and allows the utilization of </a:t>
            </a:r>
            <a:r>
              <a:rPr lang="en-US" sz="1500" b="1" dirty="0" err="1" smtClean="0">
                <a:solidFill>
                  <a:schemeClr val="accent5">
                    <a:lumMod val="50000"/>
                  </a:schemeClr>
                </a:solidFill>
              </a:rPr>
              <a:t>OMW</a:t>
            </a:r>
            <a:r>
              <a:rPr lang="en-US" sz="1500" b="1" dirty="0" smtClean="0">
                <a:solidFill>
                  <a:schemeClr val="accent5">
                    <a:lumMod val="50000"/>
                  </a:schemeClr>
                </a:solidFill>
              </a:rPr>
              <a:t> sugars via fermentation for the production of high-added value products such as single cell protein, microbial polysaccharides, ethanol, organic acids, etc.</a:t>
            </a:r>
            <a:endParaRPr kumimoji="0" lang="el-GR" sz="1500" b="1" i="0" u="sng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043608" y="0"/>
            <a:ext cx="8100392" cy="10366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dirty="0" err="1" smtClean="0"/>
              <a:t>Dephenolization</a:t>
            </a:r>
            <a:r>
              <a:rPr lang="en-US" sz="2400" dirty="0" smtClean="0"/>
              <a:t> and production of </a:t>
            </a:r>
            <a:r>
              <a:rPr lang="en-US" sz="2400" dirty="0" err="1" smtClean="0"/>
              <a:t>polyphenol</a:t>
            </a:r>
            <a:r>
              <a:rPr lang="en-US" sz="2400" dirty="0" smtClean="0"/>
              <a:t> powder</a:t>
            </a:r>
            <a:endParaRPr lang="el-GR" sz="2400" dirty="0"/>
          </a:p>
        </p:txBody>
      </p:sp>
      <p:sp>
        <p:nvSpPr>
          <p:cNvPr id="16386" name="2 - Θέση περιεχομένου"/>
          <p:cNvSpPr>
            <a:spLocks noGrp="1"/>
          </p:cNvSpPr>
          <p:nvPr>
            <p:ph idx="4294967295"/>
          </p:nvPr>
        </p:nvSpPr>
        <p:spPr>
          <a:xfrm>
            <a:off x="900113" y="1844675"/>
            <a:ext cx="8243887" cy="4392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  <a:p>
            <a:pPr eaLnBrk="1" hangingPunct="1">
              <a:defRPr/>
            </a:pPr>
            <a:endParaRPr lang="el-GR" sz="1800" b="1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971600" y="1125538"/>
            <a:ext cx="8172400" cy="57324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/>
            </a:r>
            <a:b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</a:b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/>
            </a:r>
            <a:b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</a:b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el-G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l-G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l-G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052736"/>
            <a:ext cx="2896470" cy="226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068284"/>
            <a:ext cx="2304256" cy="22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http://www.allproducts.com/environment/caware/09-reverse-osmosis-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61048"/>
            <a:ext cx="2520280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" name="Picture 1" descr="H:\EREYNHTIKA PROGRAMMATA\ecotrophelia\photos\P40500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49994" y="3356992"/>
            <a:ext cx="4194006" cy="3501008"/>
          </a:xfrm>
          <a:prstGeom prst="rect">
            <a:avLst/>
          </a:prstGeom>
          <a:noFill/>
        </p:spPr>
      </p:pic>
      <p:pic>
        <p:nvPicPr>
          <p:cNvPr id="36866" name="Picture 2" descr="https://encrypted-tbn2.gstatic.com/images?q=tbn:ANd9GcR0h51OgViF9KM9UgWWIluS-X4jraQHIdlmrhGX3ld-6K0W0Gh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4221088"/>
            <a:ext cx="1979712" cy="2420888"/>
          </a:xfrm>
          <a:prstGeom prst="rect">
            <a:avLst/>
          </a:prstGeom>
          <a:noFill/>
        </p:spPr>
      </p:pic>
      <p:sp>
        <p:nvSpPr>
          <p:cNvPr id="11" name="10 - Δεξιό βέλος"/>
          <p:cNvSpPr/>
          <p:nvPr/>
        </p:nvSpPr>
        <p:spPr>
          <a:xfrm>
            <a:off x="2411760" y="2060848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2" name="11 - Εικόνα" descr="http://www.prosodol.gr/sites/prosodol.gr/files/images/NF1,%206th%20May%2009-12.img_assist_custom-188x12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124744"/>
            <a:ext cx="233975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- Δεξιό βέλος"/>
          <p:cNvSpPr/>
          <p:nvPr/>
        </p:nvSpPr>
        <p:spPr>
          <a:xfrm>
            <a:off x="8316416" y="2204864"/>
            <a:ext cx="360040" cy="135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13 - Δεξιό βέλος"/>
          <p:cNvSpPr/>
          <p:nvPr/>
        </p:nvSpPr>
        <p:spPr>
          <a:xfrm>
            <a:off x="2411760" y="5373216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14 - Δεξιό βέλος"/>
          <p:cNvSpPr/>
          <p:nvPr/>
        </p:nvSpPr>
        <p:spPr>
          <a:xfrm>
            <a:off x="4572000" y="5445224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115616" y="0"/>
            <a:ext cx="7543800" cy="1036638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Application of olive </a:t>
            </a:r>
            <a:r>
              <a:rPr lang="en-US" sz="2800" dirty="0" err="1" smtClean="0"/>
              <a:t>polyphenols</a:t>
            </a:r>
            <a:r>
              <a:rPr lang="en-US" sz="2800" dirty="0" smtClean="0"/>
              <a:t> in fermented salami </a:t>
            </a:r>
            <a:r>
              <a:rPr lang="en-US" sz="2800" u="sng" dirty="0" smtClean="0"/>
              <a:t>free of nitrites</a:t>
            </a:r>
            <a:endParaRPr lang="el-GR" sz="2800" u="sng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971600" y="1125538"/>
            <a:ext cx="8172400" cy="57324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Most fermented (and non-fermented) sausages worldwide are produced using nitrites, a harmful but necessary chemical for the microbial safety and color stability of these products.  </a:t>
            </a: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In our research,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polyphenols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were added in appropriate concentration together with protective starter cultures (lactic acid bacteria) that produce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bacteriocins</a:t>
            </a:r>
            <a:endParaRPr lang="en-US" sz="1600" b="1" dirty="0" smtClean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Nitrites (which are easily transformed to carcinogenic nitrosamines in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proteinous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products) were completely removed from the sausage </a:t>
            </a:r>
            <a:endParaRPr lang="en-US" sz="1600" b="1" dirty="0" smtClean="0">
              <a:solidFill>
                <a:schemeClr val="accent5">
                  <a:lumMod val="75000"/>
                </a:schemeClr>
              </a:solidFill>
              <a:latin typeface="Corbel" pitchFamily="34" charset="0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+mn-cs"/>
              </a:rPr>
              <a:t>The novel product  is a nitrite-free salami with antioxidant and antimicrobial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cs typeface="+mn-cs"/>
              </a:rPr>
              <a:t>polyphenols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+mn-cs"/>
              </a:rPr>
              <a:t>, which also boost the immune system</a:t>
            </a:r>
            <a:endParaRPr lang="el-GR" sz="1600" b="1" dirty="0" smtClean="0">
              <a:solidFill>
                <a:schemeClr val="accent5">
                  <a:lumMod val="75000"/>
                </a:schemeClr>
              </a:solidFill>
              <a:latin typeface="+mj-lt"/>
              <a:cs typeface="+mn-cs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endParaRPr lang="en-US" sz="1600" b="1" dirty="0" smtClean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5" name="Picture 2" descr="H:\EREYNHTIKA PROGRAMMATA\ecotrophelia\photos\2013-06-29 19.28.5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3136"/>
            <a:ext cx="2007741" cy="2204864"/>
          </a:xfrm>
          <a:prstGeom prst="rect">
            <a:avLst/>
          </a:prstGeom>
          <a:noFill/>
        </p:spPr>
      </p:pic>
      <p:pic>
        <p:nvPicPr>
          <p:cNvPr id="6" name="Picture 3" descr="H:\EREYNHTIKA PROGRAMMATA\ecotrophelia\photos\2013-06-29 19.28.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437112"/>
            <a:ext cx="2520280" cy="2420888"/>
          </a:xfrm>
          <a:prstGeom prst="rect">
            <a:avLst/>
          </a:prstGeom>
          <a:noFill/>
        </p:spPr>
      </p:pic>
      <p:pic>
        <p:nvPicPr>
          <p:cNvPr id="8" name="Picture 5" descr="H:\EREYNHTIKA PROGRAMMATA\ecotrophelia\photos\2013-06-29 19.28.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337720"/>
            <a:ext cx="2059428" cy="2520280"/>
          </a:xfrm>
          <a:prstGeom prst="rect">
            <a:avLst/>
          </a:prstGeom>
          <a:noFill/>
        </p:spPr>
      </p:pic>
      <p:pic>
        <p:nvPicPr>
          <p:cNvPr id="9" name="Picture 4" descr="H:\EREYNHTIKA PROGRAMMATA\ecotrophelia\photos\2013-06-29 19.28.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4337720"/>
            <a:ext cx="2267744" cy="252028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043608" y="304800"/>
            <a:ext cx="8100392" cy="1036638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Quality characteristics of the nitrite-free salami with olive </a:t>
            </a:r>
            <a:r>
              <a:rPr lang="en-US" sz="2800" dirty="0" err="1" smtClean="0"/>
              <a:t>polyphenols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971600" y="1196752"/>
            <a:ext cx="8172400" cy="5661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l-GR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Faster decrease of </a:t>
            </a:r>
            <a:r>
              <a:rPr lang="el-GR" sz="1600" b="1" dirty="0" smtClean="0">
                <a:solidFill>
                  <a:srgbClr val="0070C0"/>
                </a:solidFill>
                <a:latin typeface="+mn-lt"/>
                <a:cs typeface="+mn-cs"/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pH (higher acidity) after addition of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means better safety and prevention of spoilage during fermentation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Lower values of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TBAR’s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(indicator of lipid oxidation) means higher antioxidant capacity after addition of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polyphenols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, especially at 1000-2000ppm.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No need for addition of synthetic antioxidants in the product (ascorbic acid, </a:t>
            </a:r>
            <a:r>
              <a:rPr lang="en-US" sz="1600" b="1" dirty="0" err="1" smtClean="0">
                <a:solidFill>
                  <a:srgbClr val="0070C0"/>
                </a:solidFill>
                <a:latin typeface="+mn-lt"/>
                <a:cs typeface="+mn-cs"/>
              </a:rPr>
              <a:t>erythorbic</a:t>
            </a: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acid, etc).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endParaRPr lang="en-US" sz="1600" b="1" dirty="0" smtClean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0" y="1628774"/>
          <a:ext cx="4591050" cy="3384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9" name="Worksheet" r:id="rId4" imgW="4591151" imgH="2762385" progId="Excel.Sheet.8">
                  <p:link updateAutomatic="1"/>
                </p:oleObj>
              </mc:Choice>
              <mc:Fallback>
                <p:oleObj name="Worksheet" r:id="rId4" imgW="4591151" imgH="2762385" progId="Excel.Sheet.8">
                  <p:link updateAutomatic="1"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28774"/>
                        <a:ext cx="4591050" cy="33844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4552950" y="1595438"/>
          <a:ext cx="4591050" cy="341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0" name="Worksheet" r:id="rId4" imgW="4591151" imgH="2819400" progId="Excel.Sheet.8">
                  <p:link updateAutomatic="1"/>
                </p:oleObj>
              </mc:Choice>
              <mc:Fallback>
                <p:oleObj name="Worksheet" r:id="rId4" imgW="4591151" imgH="2819400" progId="Excel.Sheet.8">
                  <p:link updateAutomatic="1"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950" y="1595438"/>
                        <a:ext cx="4591050" cy="341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7 - Δεξιό βέλος"/>
          <p:cNvSpPr/>
          <p:nvPr/>
        </p:nvSpPr>
        <p:spPr>
          <a:xfrm>
            <a:off x="3131840" y="5733256"/>
            <a:ext cx="432048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971600" y="304800"/>
            <a:ext cx="8172400" cy="81994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800" dirty="0" smtClean="0"/>
              <a:t>Quality characteristics of the nitrite-free salami with olive </a:t>
            </a:r>
            <a:r>
              <a:rPr lang="en-US" sz="2800" dirty="0" err="1" smtClean="0"/>
              <a:t>polyphenols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971600" y="1268760"/>
            <a:ext cx="8172400" cy="55892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Development of excellent red coloration with use of nitrites or artificial pigments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endParaRPr lang="en-US" sz="1600" b="1" dirty="0" smtClean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0" y="2204864"/>
          <a:ext cx="4427984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4" name="Worksheet" r:id="rId4" imgW="4591151" imgH="2762385" progId="Excel.Sheet.8">
                  <p:link updateAutomatic="1"/>
                </p:oleObj>
              </mc:Choice>
              <mc:Fallback>
                <p:oleObj name="Worksheet" r:id="rId4" imgW="4591151" imgH="2762385" progId="Excel.Sheet.8">
                  <p:link updateAutomatic="1"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04864"/>
                        <a:ext cx="4427984" cy="34563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7 - Εικόνα" descr="C:\Users\user\Desktop\TEI\EREYNHTIKA PROGRAMMATA\ecotrophelia\photos\136491916817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1628800"/>
            <a:ext cx="47160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- Εικόνα" descr="C:\Users\User\AppData\Local\Temp\Rar$DI29.457\IMAG368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3789040"/>
            <a:ext cx="4716016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 idx="4294967295"/>
          </p:nvPr>
        </p:nvSpPr>
        <p:spPr>
          <a:xfrm>
            <a:off x="1043608" y="188640"/>
            <a:ext cx="8100392" cy="67592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800" dirty="0" smtClean="0"/>
              <a:t>Quality characteristics of the nitrite-free salami with olive </a:t>
            </a:r>
            <a:r>
              <a:rPr lang="en-US" sz="2800" dirty="0" err="1" smtClean="0"/>
              <a:t>polyphenols</a:t>
            </a:r>
            <a:endParaRPr lang="el-GR" sz="2800" dirty="0"/>
          </a:p>
        </p:txBody>
      </p:sp>
      <p:sp>
        <p:nvSpPr>
          <p:cNvPr id="7" name="2 - Θέση περιεχομένου"/>
          <p:cNvSpPr txBox="1">
            <a:spLocks/>
          </p:cNvSpPr>
          <p:nvPr/>
        </p:nvSpPr>
        <p:spPr>
          <a:xfrm>
            <a:off x="971600" y="908720"/>
            <a:ext cx="8172400" cy="59492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+mn-lt"/>
                <a:cs typeface="+mn-cs"/>
              </a:rPr>
              <a:t>                                    Microbiological analyses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US" sz="1600" b="1" dirty="0" smtClean="0">
              <a:solidFill>
                <a:srgbClr val="0070C0"/>
              </a:solidFill>
              <a:latin typeface="+mn-lt"/>
              <a:cs typeface="+mn-cs"/>
            </a:endParaRPr>
          </a:p>
          <a:p>
            <a:pPr marL="365760" lvl="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endParaRPr lang="en-US" sz="1600" b="1" dirty="0" smtClean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0" y="1268760"/>
          <a:ext cx="4591050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4" name="Worksheet" r:id="rId4" imgW="4591151" imgH="2762385" progId="Excel.Sheet.12">
                  <p:link updateAutomatic="1"/>
                </p:oleObj>
              </mc:Choice>
              <mc:Fallback>
                <p:oleObj name="Worksheet" r:id="rId4" imgW="4591151" imgH="2762385" progId="Excel.Sheet.12">
                  <p:link updateAutomatic="1"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68760"/>
                        <a:ext cx="4591050" cy="2880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7" name="Object 5"/>
          <p:cNvGraphicFramePr>
            <a:graphicFrameLocks noChangeAspect="1"/>
          </p:cNvGraphicFramePr>
          <p:nvPr/>
        </p:nvGraphicFramePr>
        <p:xfrm>
          <a:off x="4552950" y="1268760"/>
          <a:ext cx="4591050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5" name="Worksheet" r:id="rId4" imgW="4591151" imgH="2762385" progId="Excel.Sheet.12">
                  <p:link updateAutomatic="1"/>
                </p:oleObj>
              </mc:Choice>
              <mc:Fallback>
                <p:oleObj name="Worksheet" r:id="rId4" imgW="4591151" imgH="2762385" progId="Excel.Sheet.12">
                  <p:link updateAutomatic="1"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950" y="1268760"/>
                        <a:ext cx="4591050" cy="2880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8" name="Object 6"/>
          <p:cNvGraphicFramePr>
            <a:graphicFrameLocks noChangeAspect="1"/>
          </p:cNvGraphicFramePr>
          <p:nvPr/>
        </p:nvGraphicFramePr>
        <p:xfrm>
          <a:off x="0" y="4077072"/>
          <a:ext cx="4591050" cy="2780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6" name="Worksheet" r:id="rId4" imgW="4591151" imgH="2762385" progId="Excel.Sheet.12">
                  <p:link updateAutomatic="1"/>
                </p:oleObj>
              </mc:Choice>
              <mc:Fallback>
                <p:oleObj name="Worksheet" r:id="rId4" imgW="4591151" imgH="2762385" progId="Excel.Sheet.12">
                  <p:link updateAutomatic="1"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77072"/>
                        <a:ext cx="4591050" cy="2780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7"/>
          <p:cNvGraphicFramePr>
            <a:graphicFrameLocks noChangeAspect="1"/>
          </p:cNvGraphicFramePr>
          <p:nvPr/>
        </p:nvGraphicFramePr>
        <p:xfrm>
          <a:off x="4572000" y="4095750"/>
          <a:ext cx="4572000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7" name="Worksheet" r:id="rId8" imgW="5143567" imgH="2762385" progId="Excel.Sheet.8">
                  <p:link updateAutomatic="1"/>
                </p:oleObj>
              </mc:Choice>
              <mc:Fallback>
                <p:oleObj name="Worksheet" r:id="rId8" imgW="5143567" imgH="2762385" progId="Excel.Sheet.8">
                  <p:link updateAutomatic="1"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95750"/>
                        <a:ext cx="4572000" cy="276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Ηλιοστάσιο">
  <a:themeElements>
    <a:clrScheme name="Αποκορύφωμα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Ηλιοστάσι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Ηλιοστάσιο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3001</TotalTime>
  <Words>1353</Words>
  <Application>Microsoft Office PowerPoint</Application>
  <PresentationFormat>Προβολή στην οθόνη (4:3)</PresentationFormat>
  <Paragraphs>117</Paragraphs>
  <Slides>18</Slides>
  <Notes>18</Notes>
  <HiddenSlides>0</HiddenSlides>
  <MMClips>0</MMClips>
  <ScaleCrop>false</ScaleCrop>
  <HeadingPairs>
    <vt:vector size="6" baseType="variant">
      <vt:variant>
        <vt:lpstr>Θέμα</vt:lpstr>
      </vt:variant>
      <vt:variant>
        <vt:i4>1</vt:i4>
      </vt:variant>
      <vt:variant>
        <vt:lpstr>Συνδέσεις</vt:lpstr>
      </vt:variant>
      <vt:variant>
        <vt:i4>9</vt:i4>
      </vt:variant>
      <vt:variant>
        <vt:lpstr>Τίτλοι διαφανειών</vt:lpstr>
      </vt:variant>
      <vt:variant>
        <vt:i4>18</vt:i4>
      </vt:variant>
    </vt:vector>
  </HeadingPairs>
  <TitlesOfParts>
    <vt:vector size="28" baseType="lpstr">
      <vt:lpstr>Ηλιοστάσιο</vt:lpstr>
      <vt:lpstr>H:\KARDITSA\ptyxiakes\kandylakis marios\Salami-Sandwitch-Επιφάνειες (version 1).xlsx</vt:lpstr>
      <vt:lpstr>H:\KARDITSA\ptyxiakes\kandylakis marios\Salami-Sandwitch-Επιφάνειες (version 1).xlsx</vt:lpstr>
      <vt:lpstr>H:\KARDITSA\ptyxiakes\kandylakis marios\Salami-Sandwitch-Επιφάνειες (version 1).xlsx!fabe![Salami-Sandwitch-Επιφάνειες (version 1).xlsx]fabe 6 - Γράφημα</vt:lpstr>
      <vt:lpstr>H:\KARDITSA\ptyxiakes\kandylakis marios\Salami-Sandwitch-Επιφάνειες (version 1).xlsx</vt:lpstr>
      <vt:lpstr>H:\KARDITSA\ptyxiakes\kandylakis marios\Salami-Sandwitch-Επιφάνειες (version 1).xlsx</vt:lpstr>
      <vt:lpstr>H:\KARDITSA\ptyxiakes\kandylakis marios\Salami-Sandwitch-Επιφάνειες (version 1).xlsx</vt:lpstr>
      <vt:lpstr>C:\Users\User\AppData\Local\Temp\ΣΑΛΑΜΙΑ ΕΜΒΟΛΙΑΣΜΕΝΑ.xlsx!Φύλλο1![ΣΑΛΑΜΙΑ ΕΜΒΟΛΙΑΣΜΕΝΑ.xlsx]Φύλλο1 2 - Γράφημα</vt:lpstr>
      <vt:lpstr>H:\KARDITSA\ptyxiakes\tousia becker\ΓΙΑΟΥΡΤΙ ΜΕ Π-Φ (09.10.13).xlsx!Φύλλο1![ΓΙΑΟΥΡΤΙ ΜΕ Π-Φ (09.10.13).xlsx]Φύλλο1 1 - Γράφημα</vt:lpstr>
      <vt:lpstr>H:\KARDITSA\ptyxiakes\tousia becker\ΓΙΑΟΥΡΤΙ ΜΕ Π-Φ (09.10.13).xlsx!Φύλλο1![ΓΙΑΟΥΡΤΙ ΜΕ Π-Φ (09.10.13).xlsx]Φύλλο1 2 - Γράφημα</vt:lpstr>
      <vt:lpstr>   Presentation of Research programs for the development and the  improvement of new products, co-financed by the ERDF     Turning coal into gold: the utilization of olive mill waste and  deproteinized cheese whey for the production of novel phytochemicals and biotechnological products for the food industry.  Ioannis Giavasis1 and Kostantinos Petrotos2  1 ΤΕΙ of Thessaly, Dept. Food Technology, Microbiology &amp; Biotechnology Lab, igiavasis@teilar.gr  2 TEI of Thessaly, Dept. Biosystems Engineering, Agricultural and Food Engineering Lab, petrotos@teilar.gr </vt:lpstr>
      <vt:lpstr> The Lab of Food Microbiology &amp; Biotechnology                </vt:lpstr>
      <vt:lpstr>Projects co-funded by ERDF in the last years under the Program “Innovation vouchers” and under the Program “Archimedes III, in co-operation with the food Industry</vt:lpstr>
      <vt:lpstr> Olive polyphenols</vt:lpstr>
      <vt:lpstr>Dephenolization and production of polyphenol powder</vt:lpstr>
      <vt:lpstr>Application of olive polyphenols in fermented salami free of nitrites</vt:lpstr>
      <vt:lpstr>Quality characteristics of the nitrite-free salami with olive polyphenols</vt:lpstr>
      <vt:lpstr>Quality characteristics of the nitrite-free salami with olive polyphenols</vt:lpstr>
      <vt:lpstr>Quality characteristics of the nitrite-free salami with olive polyphenols</vt:lpstr>
      <vt:lpstr>3rd Price in the Ecotrophelia 2013 Innovation Contest (European contest organized in Greece by the Chamber of Food Industries)</vt:lpstr>
      <vt:lpstr>Innovations of the new product</vt:lpstr>
      <vt:lpstr>Applications of olive polyphenols in dairy products as antimicrobials</vt:lpstr>
      <vt:lpstr>Applications of olive polyphenols in dairy products as antimicrobials-results of fungal microflora</vt:lpstr>
      <vt:lpstr>Applications of olive polyphenols in yogurt as stimulants of the starter culture</vt:lpstr>
      <vt:lpstr>Applications of olive polyphenols in dairy products as stimulants of the starter culture</vt:lpstr>
      <vt:lpstr>Applications of olive polyphenols in dairy products as stimulants of the starter culture</vt:lpstr>
      <vt:lpstr>Concluding remarks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ΠΑΡΑΓΩΓΗ ΜΟΝΟΚΥΤΤΑΡΙΚΗΣ ΠΡΩΤΕΙΝΗΣ ΤΗΣ ΖΥΜΗΣ SACCHAROMYCES CEREVISIAE ΑΠΟ ΥΓΡΑ ΑΠΟΒΛΗΤΑ ΕΛΑΙΟΥΡΓΕΙΟΥ ΚΑΙ ΤΥΡΟΚΟΜΕΙΟΥ</dc:title>
  <dc:creator>TOSHIBA</dc:creator>
  <cp:lastModifiedBy>conference</cp:lastModifiedBy>
  <cp:revision>191</cp:revision>
  <dcterms:created xsi:type="dcterms:W3CDTF">2010-11-29T14:50:44Z</dcterms:created>
  <dcterms:modified xsi:type="dcterms:W3CDTF">2014-07-24T16:04:25Z</dcterms:modified>
</cp:coreProperties>
</file>