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sldIdLst>
    <p:sldId id="269" r:id="rId2"/>
    <p:sldId id="257" r:id="rId3"/>
    <p:sldId id="268" r:id="rId4"/>
    <p:sldId id="271" r:id="rId5"/>
    <p:sldId id="258" r:id="rId6"/>
    <p:sldId id="270" r:id="rId7"/>
    <p:sldId id="259" r:id="rId8"/>
    <p:sldId id="261" r:id="rId9"/>
    <p:sldId id="262" r:id="rId10"/>
    <p:sldId id="266" r:id="rId11"/>
    <p:sldId id="267" r:id="rId12"/>
    <p:sldId id="273" r:id="rId13"/>
    <p:sldId id="272" r:id="rId14"/>
    <p:sldId id="278" r:id="rId15"/>
    <p:sldId id="277" r:id="rId16"/>
    <p:sldId id="274" r:id="rId17"/>
  </p:sldIdLst>
  <p:sldSz cx="9144000" cy="6858000" type="screen4x3"/>
  <p:notesSz cx="6735763" cy="9869488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49" autoAdjust="0"/>
    <p:restoredTop sz="94689" autoAdjust="0"/>
  </p:normalViewPr>
  <p:slideViewPr>
    <p:cSldViewPr>
      <p:cViewPr>
        <p:scale>
          <a:sx n="66" d="100"/>
          <a:sy n="66" d="100"/>
        </p:scale>
        <p:origin x="-542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7B7DA-51B0-4AEB-BADE-1720D2266922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30FB1-C1A7-401B-A03B-02A7563B57F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1390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30FB1-C1A7-401B-A03B-02A7563B57F8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89119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30FB1-C1A7-401B-A03B-02A7563B57F8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89119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Besides Feta-cheese and </a:t>
            </a:r>
            <a:r>
              <a:rPr lang="en-US" sz="1200" dirty="0" err="1" smtClean="0"/>
              <a:t>Kaseri</a:t>
            </a:r>
            <a:r>
              <a:rPr lang="en-US" sz="1200" dirty="0" smtClean="0"/>
              <a:t>-cheese from </a:t>
            </a:r>
            <a:r>
              <a:rPr lang="en-US" sz="1200" dirty="0" err="1" smtClean="0"/>
              <a:t>Elassona</a:t>
            </a:r>
            <a:r>
              <a:rPr lang="en-US" sz="1200" dirty="0" smtClean="0"/>
              <a:t>, famous local products are the </a:t>
            </a:r>
            <a:r>
              <a:rPr lang="en-US" sz="1200" dirty="0" err="1" smtClean="0"/>
              <a:t>Kefalotiri</a:t>
            </a:r>
            <a:r>
              <a:rPr lang="en-US" sz="1200" dirty="0" smtClean="0"/>
              <a:t>-cheese from </a:t>
            </a:r>
            <a:r>
              <a:rPr lang="en-US" sz="1200" dirty="0" err="1" smtClean="0"/>
              <a:t>Elassona</a:t>
            </a:r>
            <a:r>
              <a:rPr lang="en-US" sz="1200" dirty="0" smtClean="0"/>
              <a:t>, produced from sheep and goat milk and the </a:t>
            </a:r>
            <a:r>
              <a:rPr lang="en-US" sz="1200" dirty="0" err="1" smtClean="0"/>
              <a:t>Nivato</a:t>
            </a:r>
            <a:r>
              <a:rPr lang="en-US" sz="1200" dirty="0" smtClean="0"/>
              <a:t>-cheese from </a:t>
            </a:r>
            <a:r>
              <a:rPr lang="en-US" sz="1200" dirty="0" err="1" smtClean="0"/>
              <a:t>Verdikoussia</a:t>
            </a:r>
            <a:r>
              <a:rPr lang="en-US" sz="1200" dirty="0" smtClean="0"/>
              <a:t> village which is Spreadable, with a slightly grainy texture. The way of cheese making gives a cheese with only 18% fat, light, tasty and with a genuine Greek </a:t>
            </a:r>
            <a:r>
              <a:rPr lang="en-US" sz="1200" dirty="0" err="1" smtClean="0"/>
              <a:t>sourish</a:t>
            </a:r>
            <a:r>
              <a:rPr lang="en-US" sz="1200" dirty="0" smtClean="0"/>
              <a:t> taste.</a:t>
            </a:r>
            <a:endParaRPr lang="el-GR" sz="1200" dirty="0" smtClean="0"/>
          </a:p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56F8BC-B66F-4F5E-9618-E49A7A3B556A}" type="slidenum">
              <a:rPr lang="el-GR" smtClean="0"/>
              <a:pPr>
                <a:defRPr/>
              </a:pPr>
              <a:t>15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72540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30FB1-C1A7-401B-A03B-02A7563B57F8}" type="slidenum">
              <a:rPr lang="el-GR" smtClean="0"/>
              <a:t>16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27425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6978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7408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20292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95496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56327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76213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47439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5854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525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0445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2856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820F7-B177-4295-BFC6-FD6221BDBC23}" type="datetimeFigureOut">
              <a:rPr lang="el-GR" smtClean="0"/>
              <a:t>24/7/2014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D216B-E8EF-4AD6-A1C4-552327EDFB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9379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Technological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 Institution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Thessaly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Infrastructures 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co-financed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 Union</a:t>
            </a:r>
            <a:endParaRPr lang="el-GR" dirty="0"/>
          </a:p>
        </p:txBody>
      </p:sp>
      <p:pic>
        <p:nvPicPr>
          <p:cNvPr id="7" name="Εικόνα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3" y="5275382"/>
            <a:ext cx="1012688" cy="673898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5" y="2204864"/>
            <a:ext cx="94345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1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Autofit/>
          </a:bodyPr>
          <a:lstStyle/>
          <a:p>
            <a:r>
              <a:rPr lang="en-US" sz="28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New Farmhouse buildings </a:t>
            </a:r>
            <a:endParaRPr lang="el-GR" sz="2800" b="1" u="sng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99592" y="1916832"/>
            <a:ext cx="7272808" cy="420933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 of a new Farmhouse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of Agricultural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necessary, since the old buildings was constructed in 1973 and the specifications were (in 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meanwhile) outdated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information: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budget of the New Farmhouse buildings (for sheep, cattle and poultry) is 980.974,55 </a:t>
            </a:r>
            <a:r>
              <a:rPr lang="el-GR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will be completed in about 6 months.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de-DE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competition for the construction, took place at 08/07/2014 and the construction will start in August 2014.</a:t>
            </a:r>
          </a:p>
          <a:p>
            <a:pPr marL="0" indent="0" algn="ctr">
              <a:buNone/>
            </a:pPr>
            <a:endParaRPr lang="en-US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en-US" sz="36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 farm (layout)   </a:t>
            </a:r>
            <a:r>
              <a:rPr lang="en-US" sz="3600" u="sng" dirty="0" smtClean="0"/>
              <a:t/>
            </a:r>
            <a:br>
              <a:rPr lang="en-US" sz="3600" u="sng" dirty="0" smtClean="0"/>
            </a:br>
            <a:endParaRPr lang="el-GR" sz="3200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surface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sheep farm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be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543 m</a:t>
            </a:r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l-G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6" name="Εικόνα 5"/>
          <p:cNvPicPr/>
          <p:nvPr/>
        </p:nvPicPr>
        <p:blipFill rotWithShape="1">
          <a:blip r:embed="rId3"/>
          <a:srcRect l="17544" t="16078" r="4321" b="17364"/>
          <a:stretch/>
        </p:blipFill>
        <p:spPr bwMode="auto">
          <a:xfrm>
            <a:off x="780532" y="1484784"/>
            <a:ext cx="7560840" cy="3312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1009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/>
          <p:nvPr/>
        </p:nvPicPr>
        <p:blipFill rotWithShape="1">
          <a:blip r:embed="rId2"/>
          <a:srcRect l="14288" t="15435" r="1788" b="17685"/>
          <a:stretch/>
        </p:blipFill>
        <p:spPr bwMode="auto">
          <a:xfrm>
            <a:off x="611560" y="1556792"/>
            <a:ext cx="8066384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Τίτλος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en-US" sz="36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Cattle farm (layout)  </a:t>
            </a:r>
            <a:r>
              <a:rPr lang="en-US" sz="3600" u="sng" dirty="0" smtClean="0"/>
              <a:t/>
            </a:r>
            <a:br>
              <a:rPr lang="en-US" sz="3600" u="sng" dirty="0" smtClean="0"/>
            </a:br>
            <a:endParaRPr lang="el-GR" sz="3200" u="sng" dirty="0"/>
          </a:p>
        </p:txBody>
      </p:sp>
      <p:sp>
        <p:nvSpPr>
          <p:cNvPr id="5" name="Ορθογώνιο 4"/>
          <p:cNvSpPr/>
          <p:nvPr/>
        </p:nvSpPr>
        <p:spPr>
          <a:xfrm>
            <a:off x="2699792" y="5631348"/>
            <a:ext cx="4397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surface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cattle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farm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be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440 m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3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Poultry farm (layout)  </a:t>
            </a:r>
            <a:endParaRPr lang="el-GR" sz="3200" dirty="0"/>
          </a:p>
        </p:txBody>
      </p:sp>
      <p:pic>
        <p:nvPicPr>
          <p:cNvPr id="4" name="Θέση περιεχομένου 3"/>
          <p:cNvPicPr>
            <a:picLocks noGrp="1"/>
          </p:cNvPicPr>
          <p:nvPr>
            <p:ph idx="1"/>
          </p:nvPr>
        </p:nvPicPr>
        <p:blipFill rotWithShape="1">
          <a:blip r:embed="rId2"/>
          <a:srcRect l="17545" t="16078" r="4863" b="17364"/>
          <a:stretch/>
        </p:blipFill>
        <p:spPr bwMode="auto">
          <a:xfrm>
            <a:off x="539552" y="1556792"/>
            <a:ext cx="8229600" cy="39708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2559975" y="5914310"/>
            <a:ext cx="4564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surface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poultry farm will be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 m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69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 of Thessaly  (Larissa campus)</a:t>
            </a:r>
            <a:endParaRPr lang="el-GR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Θέση περιεχομένου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836712"/>
            <a:ext cx="799288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8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Τίτλος 5"/>
          <p:cNvSpPr>
            <a:spLocks noGrp="1"/>
          </p:cNvSpPr>
          <p:nvPr>
            <p:ph type="ctrTitle"/>
          </p:nvPr>
        </p:nvSpPr>
        <p:spPr>
          <a:xfrm>
            <a:off x="251520" y="247872"/>
            <a:ext cx="6248400" cy="480828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</a:rPr>
              <a:t>Local products in Thessaly</a:t>
            </a:r>
            <a:endParaRPr lang="el-GR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Υπότιτλος 6"/>
          <p:cNvSpPr>
            <a:spLocks noGrp="1"/>
          </p:cNvSpPr>
          <p:nvPr>
            <p:ph type="subTitle" idx="1"/>
          </p:nvPr>
        </p:nvSpPr>
        <p:spPr>
          <a:xfrm>
            <a:off x="304800" y="908719"/>
            <a:ext cx="7003504" cy="543320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The Region of Thessaly produces a large number of local products, many of which are protected by the designation of origin (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PDO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) or protected by the geographical indication (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PGI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). </a:t>
            </a:r>
            <a:endParaRPr lang="en-US" sz="1500" dirty="0" smtClean="0">
              <a:solidFill>
                <a:schemeClr val="tx2">
                  <a:lumMod val="50000"/>
                </a:schemeClr>
              </a:solidFill>
              <a:latin typeface="Calisto MT" panose="02040603050505030304" pitchFamily="18" charset="0"/>
            </a:endParaRPr>
          </a:p>
          <a:p>
            <a:pPr algn="l"/>
            <a:endParaRPr lang="en-US" sz="1500" dirty="0" smtClean="0">
              <a:solidFill>
                <a:schemeClr val="tx2">
                  <a:lumMod val="50000"/>
                </a:schemeClr>
              </a:solidFill>
              <a:latin typeface="Calisto MT" panose="02040603050505030304" pitchFamily="18" charset="0"/>
            </a:endParaRPr>
          </a:p>
          <a:p>
            <a:pPr algn="just"/>
            <a:r>
              <a:rPr lang="en-US" sz="1500" dirty="0" smtClean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Larissa 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and especially the province of 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Elassona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, is dominant in the production 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of feta cheese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, holding roughly 14% of the national production. </a:t>
            </a:r>
            <a:r>
              <a:rPr lang="en-US" sz="1500" dirty="0" smtClean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The </a:t>
            </a:r>
            <a:r>
              <a:rPr lang="en-US" sz="1500" b="1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Kaseri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cheese 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is also a PDO product and is produced almost in all cheese making dairies in the Territorial Unit of Larissa. The International Taste &amp; Quality Institute (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iTQi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) awarded 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Kaseri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chees “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Vigla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Olympus” with the Superior Taste Award (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iTQi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(2001) in Brussels in 2011.  </a:t>
            </a:r>
            <a:endParaRPr lang="en-US" sz="1500" dirty="0" smtClean="0">
              <a:solidFill>
                <a:schemeClr val="tx2">
                  <a:lumMod val="50000"/>
                </a:schemeClr>
              </a:solidFill>
              <a:latin typeface="Calisto MT" panose="02040603050505030304" pitchFamily="18" charset="0"/>
            </a:endParaRPr>
          </a:p>
          <a:p>
            <a:pPr algn="l"/>
            <a:endParaRPr lang="en-US" sz="1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spcAft>
                <a:spcPts val="1200"/>
              </a:spcAft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Calisto MT" panose="02040603050505030304" pitchFamily="18" charset="0"/>
              </a:rPr>
              <a:t>Tsipouro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Calisto MT" panose="02040603050505030304" pitchFamily="18" charset="0"/>
              </a:rPr>
              <a:t>, 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a Greek traditional distillation from grapes, is produced in Greece and constitutes 25% of the total production of alcoholic beverages in Greece. </a:t>
            </a:r>
            <a:r>
              <a:rPr lang="en-US" sz="1500" dirty="0" smtClean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In 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the Year 1989 the city of 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Tyrnavos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was the first city in Greece who patented the geographical indication of 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Tsipouro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at European level. In 2011 </a:t>
            </a:r>
            <a:r>
              <a:rPr lang="en-US" sz="15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Tsipouro</a:t>
            </a:r>
            <a:r>
              <a:rPr lang="en-US" sz="15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was recognized as a local product protected by the designation of origin. </a:t>
            </a:r>
          </a:p>
          <a:p>
            <a:pPr algn="l"/>
            <a:endParaRPr lang="el-GR" sz="1500" dirty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In livestock production the Lamb from </a:t>
            </a:r>
            <a:r>
              <a:rPr lang="en-US" sz="17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Elassona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(</a:t>
            </a:r>
            <a:r>
              <a:rPr lang="en-US" sz="1700" b="1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Arnaki</a:t>
            </a:r>
            <a:r>
              <a:rPr lang="en-US" sz="1700" b="1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</a:t>
            </a:r>
            <a:r>
              <a:rPr lang="en-US" sz="1700" b="1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Elassonas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) occupies a special place. According to the European Commission Regulation (EC) 734/2011, the “</a:t>
            </a:r>
            <a:r>
              <a:rPr lang="en-US" sz="17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Arnaki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</a:t>
            </a:r>
            <a:r>
              <a:rPr lang="en-US" sz="17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Elassonas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” joined the register of protected designations of origin and protected geographical indications of the European Union</a:t>
            </a:r>
            <a:r>
              <a:rPr lang="en-US" sz="1500" dirty="0" smtClean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.</a:t>
            </a:r>
          </a:p>
          <a:p>
            <a:pPr algn="l"/>
            <a:endParaRPr lang="en-US" sz="1500" dirty="0">
              <a:solidFill>
                <a:schemeClr val="tx2">
                  <a:lumMod val="50000"/>
                </a:schemeClr>
              </a:solidFill>
              <a:latin typeface="Calisto MT" panose="02040603050505030304" pitchFamily="18" charset="0"/>
            </a:endParaRPr>
          </a:p>
          <a:p>
            <a:pPr algn="l"/>
            <a:r>
              <a:rPr lang="en-US" sz="1700" dirty="0" smtClean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Also 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the Implementing Regulation No. 982/2011 of the European Commission recognize the name "</a:t>
            </a:r>
            <a:r>
              <a:rPr lang="en-US" sz="1700" b="1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Katsikaki</a:t>
            </a:r>
            <a:r>
              <a:rPr lang="en-US" sz="1700" b="1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 </a:t>
            </a:r>
            <a:r>
              <a:rPr lang="en-US" sz="1700" b="1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Elassonas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” (Goat from </a:t>
            </a:r>
            <a:r>
              <a:rPr lang="en-US" sz="1700" dirty="0" err="1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Elassona</a:t>
            </a:r>
            <a:r>
              <a:rPr lang="en-US" sz="1700" dirty="0">
                <a:solidFill>
                  <a:schemeClr val="tx2">
                    <a:lumMod val="50000"/>
                  </a:schemeClr>
                </a:solidFill>
                <a:latin typeface="Calisto MT" panose="02040603050505030304" pitchFamily="18" charset="0"/>
              </a:rPr>
              <a:t>) in the register of protected geographical indications and designations of origin for agricultural products and foodstuffs as a designation of origin.</a:t>
            </a:r>
            <a:endParaRPr lang="el-GR" sz="17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050" dirty="0"/>
              <a:t> </a:t>
            </a:r>
            <a:endParaRPr lang="el-GR" sz="105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A64B5D-D8A1-4A11-B2A8-17CD039E1AAD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424" y="1556792"/>
            <a:ext cx="1588199" cy="1008112"/>
          </a:xfrm>
          <a:prstGeom prst="rect">
            <a:avLst/>
          </a:prstGeom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352" y="5733256"/>
            <a:ext cx="1296144" cy="1015483"/>
          </a:xfrm>
          <a:prstGeom prst="rect">
            <a:avLst/>
          </a:prstGeom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457" y="4298329"/>
            <a:ext cx="1263626" cy="1002879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948" y="332656"/>
            <a:ext cx="1080120" cy="1080120"/>
          </a:xfrm>
          <a:prstGeom prst="rect">
            <a:avLst/>
          </a:prstGeom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881" y="2636912"/>
            <a:ext cx="749283" cy="149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visiting the</a:t>
            </a:r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 of Thessaly </a:t>
            </a:r>
            <a:endParaRPr lang="el-GR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71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1044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last decade the construction of 5 buildings of the Institution have been co-financed from European and National resources.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0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EU-PROGRAM 2000-2006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three Projects have been completed:</a:t>
            </a:r>
          </a:p>
          <a:p>
            <a:pPr marL="690300" indent="-457200">
              <a:buFont typeface="+mj-lt"/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Library building (budget 3.600.000 </a:t>
            </a:r>
            <a:r>
              <a:rPr lang="el-GR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completed in March 2008. 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90300" indent="-457200">
              <a:buFont typeface="+mj-lt"/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building of Project Management department (budged 5.135.730 </a:t>
            </a:r>
            <a:r>
              <a:rPr lang="el-GR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completed in 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ebruary 2008.</a:t>
            </a:r>
          </a:p>
          <a:p>
            <a:pPr marL="690300" indent="-457200">
              <a:buFont typeface="+mj-lt"/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building of Wood &amp; Furniture Technology in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Karditsa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city (budget 2.515.660 </a:t>
            </a:r>
            <a:r>
              <a:rPr lang="el-GR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completed in August 2008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l-GR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11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 Campus in Larissa</a:t>
            </a:r>
            <a:r>
              <a:rPr lang="en-US" sz="24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 Infrastructure co-financed </a:t>
            </a:r>
            <a:r>
              <a:rPr lang="en-US" sz="18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18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European Union</a:t>
            </a:r>
            <a:endParaRPr lang="el-GR" sz="1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Θέση περιεχομένου 3"/>
          <p:cNvPicPr>
            <a:picLocks noGrp="1"/>
          </p:cNvPicPr>
          <p:nvPr>
            <p:ph idx="1"/>
          </p:nvPr>
        </p:nvPicPr>
        <p:blipFill rotWithShape="1">
          <a:blip r:embed="rId2"/>
          <a:srcRect l="7958" t="15113" r="17886" b="3859"/>
          <a:stretch/>
        </p:blipFill>
        <p:spPr bwMode="auto">
          <a:xfrm>
            <a:off x="890120" y="1600200"/>
            <a:ext cx="7363760" cy="4525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 descr="C:\Files TEI\ΕΠΙΣΚΕΨΗ ΧΑΝ\IMG_05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18" t="28726" r="-1"/>
          <a:stretch/>
        </p:blipFill>
        <p:spPr bwMode="auto">
          <a:xfrm>
            <a:off x="1043608" y="1340768"/>
            <a:ext cx="2589720" cy="133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Files TEI\ΕΠΙΣΚΕΨΗ ΧΑΝ\IMG_0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967" y="5517232"/>
            <a:ext cx="1787691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Ευθύγραμμο βέλος σύνδεσης 6"/>
          <p:cNvCxnSpPr/>
          <p:nvPr/>
        </p:nvCxnSpPr>
        <p:spPr>
          <a:xfrm>
            <a:off x="3779912" y="2006842"/>
            <a:ext cx="2736304" cy="3420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Ευθύγραμμο βέλος σύνδεσης 8"/>
          <p:cNvCxnSpPr/>
          <p:nvPr/>
        </p:nvCxnSpPr>
        <p:spPr>
          <a:xfrm flipV="1">
            <a:off x="5436096" y="3212976"/>
            <a:ext cx="1584176" cy="2304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33328" y="1300118"/>
            <a:ext cx="102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dirty="0" smtClean="0"/>
              <a:t> </a:t>
            </a:r>
            <a:endParaRPr lang="el-GR" dirty="0"/>
          </a:p>
        </p:txBody>
      </p:sp>
      <p:sp>
        <p:nvSpPr>
          <p:cNvPr id="12" name="TextBox 11"/>
          <p:cNvSpPr txBox="1"/>
          <p:nvPr/>
        </p:nvSpPr>
        <p:spPr>
          <a:xfrm>
            <a:off x="5732538" y="6340678"/>
            <a:ext cx="2841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Dpt. of Project management</a:t>
            </a:r>
            <a:endParaRPr lang="el-GR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90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 Campus in the city of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Karditsa</a:t>
            </a:r>
            <a:endParaRPr lang="el-GR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4741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Εικόνα 6"/>
          <p:cNvPicPr/>
          <p:nvPr/>
        </p:nvPicPr>
        <p:blipFill rotWithShape="1">
          <a:blip r:embed="rId3"/>
          <a:srcRect l="38727" t="36808" r="31760" b="34971"/>
          <a:stretch/>
        </p:blipFill>
        <p:spPr bwMode="auto">
          <a:xfrm>
            <a:off x="5580112" y="2420888"/>
            <a:ext cx="2682558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Ευθύγραμμο βέλος σύνδεσης 7"/>
          <p:cNvCxnSpPr/>
          <p:nvPr/>
        </p:nvCxnSpPr>
        <p:spPr>
          <a:xfrm flipH="1">
            <a:off x="2339752" y="4293096"/>
            <a:ext cx="4752528" cy="936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80112" y="184482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 &amp; Furniture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99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l-GR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48574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EU- PROGRAM 2007-2013</a:t>
            </a:r>
          </a:p>
          <a:p>
            <a:pPr marL="0" indent="0" algn="ctr">
              <a:buNone/>
            </a:pPr>
            <a:endParaRPr lang="en-US" sz="2400" b="1" u="sng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Strategic Reference Framework (NSRF) </a:t>
            </a: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Regional Operational Program of Thessaly - Mainland Greece – Epirus and the European Regional Development Fund (ERDF) is funding the construction of  2 new buildings: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School of Health and Welfare Professions building </a:t>
            </a:r>
          </a:p>
          <a:p>
            <a:pPr marL="0" indent="0" algn="just">
              <a:buNone/>
            </a:pP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&amp;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new </a:t>
            </a:r>
            <a:r>
              <a:rPr lang="en-US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armhouse</a:t>
            </a:r>
            <a:r>
              <a:rPr lang="el-GR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  </a:t>
            </a:r>
            <a:endParaRPr lang="el-GR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8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 Campus in Larissa</a:t>
            </a:r>
            <a:r>
              <a:rPr lang="en-US" sz="24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 Infrastructure co-financed </a:t>
            </a:r>
            <a:r>
              <a:rPr lang="en-US" sz="18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ERDF</a:t>
            </a:r>
            <a:endParaRPr lang="el-GR" sz="1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Θέση περιεχομένου 3"/>
          <p:cNvPicPr>
            <a:picLocks noGrp="1"/>
          </p:cNvPicPr>
          <p:nvPr>
            <p:ph idx="1"/>
          </p:nvPr>
        </p:nvPicPr>
        <p:blipFill rotWithShape="1">
          <a:blip r:embed="rId2"/>
          <a:srcRect l="7958" t="15113" r="17886" b="3859"/>
          <a:stretch/>
        </p:blipFill>
        <p:spPr bwMode="auto">
          <a:xfrm>
            <a:off x="890119" y="1639341"/>
            <a:ext cx="7363760" cy="4525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Εικόνα 14"/>
          <p:cNvPicPr/>
          <p:nvPr/>
        </p:nvPicPr>
        <p:blipFill rotWithShape="1">
          <a:blip r:embed="rId3"/>
          <a:srcRect l="14562" t="30205" r="1930" b="35777"/>
          <a:stretch/>
        </p:blipFill>
        <p:spPr bwMode="auto">
          <a:xfrm>
            <a:off x="4283968" y="4869160"/>
            <a:ext cx="2949724" cy="1104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Δεξιό βέλος 15"/>
          <p:cNvSpPr/>
          <p:nvPr/>
        </p:nvSpPr>
        <p:spPr>
          <a:xfrm rot="20231658">
            <a:off x="7253040" y="5188383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7" name="Εικόνα 16"/>
          <p:cNvPicPr/>
          <p:nvPr/>
        </p:nvPicPr>
        <p:blipFill rotWithShape="1">
          <a:blip r:embed="rId4"/>
          <a:srcRect l="19534" t="18649" r="1427" b="21544"/>
          <a:stretch/>
        </p:blipFill>
        <p:spPr bwMode="auto">
          <a:xfrm>
            <a:off x="1547664" y="1911632"/>
            <a:ext cx="1872208" cy="11001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Δεξιό βέλος 17"/>
          <p:cNvSpPr/>
          <p:nvPr/>
        </p:nvSpPr>
        <p:spPr>
          <a:xfrm rot="8956174">
            <a:off x="1259632" y="3038617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Ορθογώνιο 2"/>
          <p:cNvSpPr/>
          <p:nvPr/>
        </p:nvSpPr>
        <p:spPr>
          <a:xfrm>
            <a:off x="4283968" y="6165304"/>
            <a:ext cx="4204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of Health and Welfare Professions </a:t>
            </a:r>
          </a:p>
        </p:txBody>
      </p:sp>
      <p:sp>
        <p:nvSpPr>
          <p:cNvPr id="5" name="Ορθογώνιο 4"/>
          <p:cNvSpPr/>
          <p:nvPr/>
        </p:nvSpPr>
        <p:spPr>
          <a:xfrm>
            <a:off x="27251" y="1340768"/>
            <a:ext cx="2794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Farmhouse</a:t>
            </a:r>
            <a:r>
              <a:rPr lang="el-GR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  </a:t>
            </a:r>
            <a:endParaRPr lang="el-GR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3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building for the School of Health and Welfare Professions </a:t>
            </a:r>
            <a:br>
              <a:rPr lang="en-US" sz="2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l-GR" sz="20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99592" y="1340768"/>
            <a:ext cx="7787208" cy="4608512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72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</a:t>
            </a:r>
            <a:r>
              <a:rPr lang="en-US" sz="72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Information: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budget of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building amounts 7.171.918,03 </a:t>
            </a:r>
            <a:r>
              <a:rPr lang="el-GR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construction started </a:t>
            </a: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30/05/2013 and it will be </a:t>
            </a: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completed at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30/11/2015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7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72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Structural information: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total surface will be 4.216 m2</a:t>
            </a:r>
            <a:r>
              <a:rPr lang="el-GR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floors</a:t>
            </a:r>
            <a:endParaRPr lang="en-US" sz="7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building will include </a:t>
            </a:r>
            <a:r>
              <a:rPr lang="el-GR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auditoriums, 12 seminar rooms and labs.</a:t>
            </a:r>
            <a:endParaRPr lang="en-US" sz="7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offices and 2 </a:t>
            </a: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rooms.</a:t>
            </a:r>
            <a:endParaRPr lang="en-US" sz="7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Restaurant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 parking places.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have been taken into consideration the </a:t>
            </a:r>
            <a: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Savings </a:t>
            </a:r>
            <a:r>
              <a:rPr lang="en-US" sz="7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regulations for Buildings, according to the EU Regulations. </a:t>
            </a:r>
            <a:endParaRPr lang="el-GR" sz="7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sz="6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08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building for the School of Health and Welfare Profession</a:t>
            </a:r>
            <a:endParaRPr lang="el-GR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Εικόνα 3"/>
          <p:cNvPicPr/>
          <p:nvPr/>
        </p:nvPicPr>
        <p:blipFill rotWithShape="1">
          <a:blip r:embed="rId2"/>
          <a:srcRect l="14470" t="14791" r="7576" b="17363"/>
          <a:stretch/>
        </p:blipFill>
        <p:spPr bwMode="auto">
          <a:xfrm>
            <a:off x="451912" y="1412776"/>
            <a:ext cx="8280920" cy="466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4399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sz="2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building for the School of Health and Welfare Profession</a:t>
            </a:r>
            <a:endParaRPr lang="el-GR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11521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Structural information of the auditoriums:</a:t>
            </a:r>
          </a:p>
          <a:p>
            <a:pPr algn="ctr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two auditorium will built amphitheatrically and will accommodate conventions and events .</a:t>
            </a:r>
          </a:p>
          <a:p>
            <a:pPr algn="ctr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auditorium  has a total surface of 380 m</a:t>
            </a:r>
            <a:r>
              <a:rPr lang="en-US" sz="1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309 seats.</a:t>
            </a:r>
          </a:p>
          <a:p>
            <a:pPr algn="ctr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second auditorium has a total surface of165 and 117 seats.</a:t>
            </a:r>
            <a:endParaRPr lang="el-G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Εικόνα 3"/>
          <p:cNvPicPr/>
          <p:nvPr/>
        </p:nvPicPr>
        <p:blipFill rotWithShape="1">
          <a:blip r:embed="rId2"/>
          <a:srcRect l="28576" t="15755" r="6492" b="16398"/>
          <a:stretch/>
        </p:blipFill>
        <p:spPr bwMode="auto">
          <a:xfrm>
            <a:off x="539552" y="908720"/>
            <a:ext cx="8064896" cy="45365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4546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</TotalTime>
  <Words>620</Words>
  <Application>Microsoft Office PowerPoint</Application>
  <PresentationFormat>Προβολή στην οθόνη (4:3)</PresentationFormat>
  <Paragraphs>82</Paragraphs>
  <Slides>16</Slides>
  <Notes>4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17" baseType="lpstr">
      <vt:lpstr>Θέμα του Office</vt:lpstr>
      <vt:lpstr>Technological Education Institution of Thessaly  Infrastructures  co-financed by  the European Union</vt:lpstr>
      <vt:lpstr>Παρουσίαση του PowerPoint</vt:lpstr>
      <vt:lpstr>TEI Campus in Larissa Educational Infrastructure co-financed by the European Union</vt:lpstr>
      <vt:lpstr>TEI Campus in the city of Karditsa</vt:lpstr>
      <vt:lpstr> </vt:lpstr>
      <vt:lpstr>TEI Campus in Larissa Educational Infrastructure co-financed by the ERDF</vt:lpstr>
      <vt:lpstr> 1. New building for the School of Health and Welfare Professions  </vt:lpstr>
      <vt:lpstr>New building for the School of Health and Welfare Profession</vt:lpstr>
      <vt:lpstr>New building for the School of Health and Welfare Profession</vt:lpstr>
      <vt:lpstr>2. New Farmhouse buildings </vt:lpstr>
      <vt:lpstr>Sheep farm (layout)    </vt:lpstr>
      <vt:lpstr>Cattle farm (layout)   </vt:lpstr>
      <vt:lpstr>Poultry farm (layout)  </vt:lpstr>
      <vt:lpstr>TEI of Thessaly  (Larissa campus)</vt:lpstr>
      <vt:lpstr>Local products in Thessaly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Ntina</dc:creator>
  <cp:lastModifiedBy>Stath Belissar</cp:lastModifiedBy>
  <cp:revision>66</cp:revision>
  <cp:lastPrinted>2014-07-24T11:09:36Z</cp:lastPrinted>
  <dcterms:created xsi:type="dcterms:W3CDTF">2014-07-23T05:39:44Z</dcterms:created>
  <dcterms:modified xsi:type="dcterms:W3CDTF">2014-07-24T14:46:46Z</dcterms:modified>
</cp:coreProperties>
</file>